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34" autoAdjust="0"/>
  </p:normalViewPr>
  <p:slideViewPr>
    <p:cSldViewPr>
      <p:cViewPr varScale="1">
        <p:scale>
          <a:sx n="70" d="100"/>
          <a:sy n="70" d="100"/>
        </p:scale>
        <p:origin x="181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33CD11-E913-4C07-AAB0-FD79FAFF7E69}" type="datetimeFigureOut">
              <a:rPr lang="en-GB" smtClean="0"/>
              <a:t>20/10/2016</a:t>
            </a:fld>
            <a:endParaRPr lang="en-GB"/>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31572DD-04B9-4CC6-AA83-E79759B6F3C0}" type="slidenum">
              <a:rPr lang="en-GB" smtClean="0"/>
              <a:t>‹#›</a:t>
            </a:fld>
            <a:endParaRPr lang="en-GB"/>
          </a:p>
        </p:txBody>
      </p:sp>
    </p:spTree>
    <p:extLst>
      <p:ext uri="{BB962C8B-B14F-4D97-AF65-F5344CB8AC3E}">
        <p14:creationId xmlns:p14="http://schemas.microsoft.com/office/powerpoint/2010/main" val="4009529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7854BC-901F-438D-9A18-0F5712EA0B3D}" type="datetimeFigureOut">
              <a:rPr lang="en-GB" smtClean="0"/>
              <a:pPr/>
              <a:t>20/10/2016</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2962F4-CDDD-4268-882F-B3B88AFB1D0B}" type="slidenum">
              <a:rPr lang="en-GB" smtClean="0"/>
              <a:pPr/>
              <a:t>‹#›</a:t>
            </a:fld>
            <a:endParaRPr lang="en-GB"/>
          </a:p>
        </p:txBody>
      </p:sp>
    </p:spTree>
    <p:extLst>
      <p:ext uri="{BB962C8B-B14F-4D97-AF65-F5344CB8AC3E}">
        <p14:creationId xmlns:p14="http://schemas.microsoft.com/office/powerpoint/2010/main" val="2812933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Idea of discussing</a:t>
            </a:r>
            <a:r>
              <a:rPr lang="en-GB" baseline="0" dirty="0" smtClean="0"/>
              <a:t> the application of projections data to planning came about during last year’s conference</a:t>
            </a:r>
          </a:p>
          <a:p>
            <a:endParaRPr lang="en-GB" baseline="0" dirty="0" smtClean="0"/>
          </a:p>
          <a:p>
            <a:r>
              <a:rPr lang="en-GB" baseline="0" dirty="0" smtClean="0"/>
              <a:t>Aim to discuss issues faced by LPAs when determining housing need figures within Local Plans</a:t>
            </a:r>
          </a:p>
          <a:p>
            <a:endParaRPr lang="en-GB" baseline="0" dirty="0" smtClean="0"/>
          </a:p>
          <a:p>
            <a:r>
              <a:rPr lang="en-GB" baseline="0" dirty="0" smtClean="0"/>
              <a:t>Using example of CSUCP</a:t>
            </a:r>
          </a:p>
          <a:p>
            <a:endParaRPr lang="en-GB" baseline="0" dirty="0" smtClean="0"/>
          </a:p>
          <a:p>
            <a:r>
              <a:rPr lang="en-GB" baseline="0" dirty="0" smtClean="0"/>
              <a:t>Issues in preparing and assessing evidence, translating this into policy.  Tips from examination</a:t>
            </a:r>
            <a:endParaRPr lang="en-GB" dirty="0"/>
          </a:p>
        </p:txBody>
      </p:sp>
      <p:sp>
        <p:nvSpPr>
          <p:cNvPr id="4" name="Slide Number Placeholder 3"/>
          <p:cNvSpPr>
            <a:spLocks noGrp="1"/>
          </p:cNvSpPr>
          <p:nvPr>
            <p:ph type="sldNum" sz="quarter" idx="10"/>
          </p:nvPr>
        </p:nvSpPr>
        <p:spPr/>
        <p:txBody>
          <a:bodyPr/>
          <a:lstStyle/>
          <a:p>
            <a:fld id="{E72962F4-CDDD-4268-882F-B3B88AFB1D0B}" type="slidenum">
              <a:rPr lang="en-GB" smtClean="0"/>
              <a:pPr/>
              <a:t>2</a:t>
            </a:fld>
            <a:endParaRPr lang="en-GB"/>
          </a:p>
        </p:txBody>
      </p:sp>
    </p:spTree>
    <p:extLst>
      <p:ext uri="{BB962C8B-B14F-4D97-AF65-F5344CB8AC3E}">
        <p14:creationId xmlns:p14="http://schemas.microsoft.com/office/powerpoint/2010/main" val="3846341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Gateshead and Newcastle obtained independent</a:t>
            </a:r>
            <a:r>
              <a:rPr lang="en-GB" baseline="0" dirty="0" smtClean="0"/>
              <a:t> jobs growth projections</a:t>
            </a:r>
          </a:p>
          <a:p>
            <a:endParaRPr lang="en-GB" baseline="0" dirty="0" smtClean="0"/>
          </a:p>
          <a:p>
            <a:r>
              <a:rPr lang="en-GB" baseline="0" dirty="0" smtClean="0"/>
              <a:t>Inspector referred to Councils having taken a ‘hybrid’ approach of determining growth using population and economic projections, rather than having an economic, or demographic-led plan</a:t>
            </a:r>
            <a:endParaRPr lang="en-GB" dirty="0"/>
          </a:p>
        </p:txBody>
      </p:sp>
      <p:sp>
        <p:nvSpPr>
          <p:cNvPr id="4" name="Slide Number Placeholder 3"/>
          <p:cNvSpPr>
            <a:spLocks noGrp="1"/>
          </p:cNvSpPr>
          <p:nvPr>
            <p:ph type="sldNum" sz="quarter" idx="10"/>
          </p:nvPr>
        </p:nvSpPr>
        <p:spPr/>
        <p:txBody>
          <a:bodyPr/>
          <a:lstStyle/>
          <a:p>
            <a:fld id="{E72962F4-CDDD-4268-882F-B3B88AFB1D0B}" type="slidenum">
              <a:rPr lang="en-GB" smtClean="0"/>
              <a:pPr/>
              <a:t>8</a:t>
            </a:fld>
            <a:endParaRPr lang="en-GB"/>
          </a:p>
        </p:txBody>
      </p:sp>
    </p:spTree>
    <p:extLst>
      <p:ext uri="{BB962C8B-B14F-4D97-AF65-F5344CB8AC3E}">
        <p14:creationId xmlns:p14="http://schemas.microsoft.com/office/powerpoint/2010/main" val="1362018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3 ‘big’ economic forecasting</a:t>
            </a:r>
            <a:r>
              <a:rPr lang="en-GB" baseline="0" dirty="0" smtClean="0"/>
              <a:t> agencies, however, can provide wide degree of variance in levels of economic growth</a:t>
            </a:r>
          </a:p>
          <a:p>
            <a:endParaRPr lang="en-GB" baseline="0" dirty="0" smtClean="0"/>
          </a:p>
          <a:p>
            <a:r>
              <a:rPr lang="en-GB" baseline="0" dirty="0" smtClean="0"/>
              <a:t>Comparing jobs growth projections against projections of change in supply of labour can provide a moderating effect to population / household change, while population change can also provide some context to jobs growth projections.  PAS guidance highlights risk of ‘feedback loop’ when comparing jobs growth projections with projected change in labour supply.</a:t>
            </a:r>
            <a:endParaRPr lang="en-GB" dirty="0"/>
          </a:p>
        </p:txBody>
      </p:sp>
      <p:sp>
        <p:nvSpPr>
          <p:cNvPr id="4" name="Slide Number Placeholder 3"/>
          <p:cNvSpPr>
            <a:spLocks noGrp="1"/>
          </p:cNvSpPr>
          <p:nvPr>
            <p:ph type="sldNum" sz="quarter" idx="10"/>
          </p:nvPr>
        </p:nvSpPr>
        <p:spPr/>
        <p:txBody>
          <a:bodyPr/>
          <a:lstStyle/>
          <a:p>
            <a:fld id="{E72962F4-CDDD-4268-882F-B3B88AFB1D0B}" type="slidenum">
              <a:rPr lang="en-GB" smtClean="0"/>
              <a:pPr/>
              <a:t>9</a:t>
            </a:fld>
            <a:endParaRPr lang="en-GB"/>
          </a:p>
        </p:txBody>
      </p:sp>
    </p:spTree>
    <p:extLst>
      <p:ext uri="{BB962C8B-B14F-4D97-AF65-F5344CB8AC3E}">
        <p14:creationId xmlns:p14="http://schemas.microsoft.com/office/powerpoint/2010/main" val="2297183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LA</a:t>
            </a:r>
            <a:r>
              <a:rPr lang="en-GB" baseline="0" dirty="0" smtClean="0"/>
              <a:t> areas with significant student population, and change in levels of dedicated student accommodation would need to consider this impact on housing need</a:t>
            </a:r>
          </a:p>
          <a:p>
            <a:endParaRPr lang="en-GB" baseline="0" dirty="0" smtClean="0"/>
          </a:p>
          <a:p>
            <a:r>
              <a:rPr lang="en-GB" baseline="0" dirty="0" smtClean="0"/>
              <a:t>Changes to dwelling vacancy can be considered.  For Gateshead, around 1,000 households expect to be accommodated through bringing empty homes back into use.  However, this shouldn’t be seen as an easy way to reduce housing requirement, as it will need to be considered in plan monitoring, of whether housing provision is meeting housing needs.  If </a:t>
            </a:r>
            <a:r>
              <a:rPr lang="en-GB" baseline="0" dirty="0" err="1" smtClean="0"/>
              <a:t>otargeted</a:t>
            </a:r>
            <a:r>
              <a:rPr lang="en-GB" baseline="0" dirty="0" smtClean="0"/>
              <a:t> reduction in dwelling vacancy isn’t achieved, this could result in a need to accommodate more housing</a:t>
            </a:r>
            <a:endParaRPr lang="en-GB" dirty="0"/>
          </a:p>
        </p:txBody>
      </p:sp>
      <p:sp>
        <p:nvSpPr>
          <p:cNvPr id="4" name="Slide Number Placeholder 3"/>
          <p:cNvSpPr>
            <a:spLocks noGrp="1"/>
          </p:cNvSpPr>
          <p:nvPr>
            <p:ph type="sldNum" sz="quarter" idx="10"/>
          </p:nvPr>
        </p:nvSpPr>
        <p:spPr/>
        <p:txBody>
          <a:bodyPr/>
          <a:lstStyle/>
          <a:p>
            <a:fld id="{E72962F4-CDDD-4268-882F-B3B88AFB1D0B}" type="slidenum">
              <a:rPr lang="en-GB" smtClean="0"/>
              <a:pPr/>
              <a:t>10</a:t>
            </a:fld>
            <a:endParaRPr lang="en-GB"/>
          </a:p>
        </p:txBody>
      </p:sp>
    </p:spTree>
    <p:extLst>
      <p:ext uri="{BB962C8B-B14F-4D97-AF65-F5344CB8AC3E}">
        <p14:creationId xmlns:p14="http://schemas.microsoft.com/office/powerpoint/2010/main" val="3938510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Inspectors will likely ask for new evidence during examination, either</a:t>
            </a:r>
            <a:r>
              <a:rPr lang="en-GB" baseline="0" dirty="0" smtClean="0"/>
              <a:t> to address new evidence, consider implications of change in NPPG, or to respond to objectors’ comments</a:t>
            </a:r>
          </a:p>
          <a:p>
            <a:endParaRPr lang="en-GB" baseline="0" dirty="0" smtClean="0"/>
          </a:p>
          <a:p>
            <a:r>
              <a:rPr lang="en-GB" baseline="0" dirty="0" smtClean="0"/>
              <a:t>Underpinning all of this is a need for planners to have confidence in their own assessment of evidence and translation of this into the Local Plan.</a:t>
            </a:r>
          </a:p>
          <a:p>
            <a:endParaRPr lang="en-GB" baseline="0" dirty="0" smtClean="0"/>
          </a:p>
          <a:p>
            <a:r>
              <a:rPr lang="en-GB" baseline="0" dirty="0" smtClean="0"/>
              <a:t>Planners should also recognise that there is no ‘magic number’ for a Local Plan – robust &amp; up to date evidence should be assessed, using reasonable assumptions, to translate into the Plan</a:t>
            </a:r>
            <a:endParaRPr lang="en-GB" dirty="0"/>
          </a:p>
        </p:txBody>
      </p:sp>
      <p:sp>
        <p:nvSpPr>
          <p:cNvPr id="4" name="Slide Number Placeholder 3"/>
          <p:cNvSpPr>
            <a:spLocks noGrp="1"/>
          </p:cNvSpPr>
          <p:nvPr>
            <p:ph type="sldNum" sz="quarter" idx="10"/>
          </p:nvPr>
        </p:nvSpPr>
        <p:spPr/>
        <p:txBody>
          <a:bodyPr/>
          <a:lstStyle/>
          <a:p>
            <a:fld id="{E72962F4-CDDD-4268-882F-B3B88AFB1D0B}" type="slidenum">
              <a:rPr lang="en-GB" smtClean="0"/>
              <a:pPr/>
              <a:t>11</a:t>
            </a:fld>
            <a:endParaRPr lang="en-GB"/>
          </a:p>
        </p:txBody>
      </p:sp>
    </p:spTree>
    <p:extLst>
      <p:ext uri="{BB962C8B-B14F-4D97-AF65-F5344CB8AC3E}">
        <p14:creationId xmlns:p14="http://schemas.microsoft.com/office/powerpoint/2010/main" val="3571976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Could add to this list potential for</a:t>
            </a:r>
            <a:r>
              <a:rPr lang="en-GB" baseline="0" dirty="0" smtClean="0"/>
              <a:t> ‘rogue’ inspector</a:t>
            </a:r>
            <a:endParaRPr lang="en-GB" dirty="0"/>
          </a:p>
        </p:txBody>
      </p:sp>
      <p:sp>
        <p:nvSpPr>
          <p:cNvPr id="4" name="Slide Number Placeholder 3"/>
          <p:cNvSpPr>
            <a:spLocks noGrp="1"/>
          </p:cNvSpPr>
          <p:nvPr>
            <p:ph type="sldNum" sz="quarter" idx="10"/>
          </p:nvPr>
        </p:nvSpPr>
        <p:spPr/>
        <p:txBody>
          <a:bodyPr/>
          <a:lstStyle/>
          <a:p>
            <a:fld id="{E72962F4-CDDD-4268-882F-B3B88AFB1D0B}" type="slidenum">
              <a:rPr lang="en-GB" smtClean="0"/>
              <a:pPr/>
              <a:t>12</a:t>
            </a:fld>
            <a:endParaRPr lang="en-GB"/>
          </a:p>
        </p:txBody>
      </p:sp>
    </p:spTree>
    <p:extLst>
      <p:ext uri="{BB962C8B-B14F-4D97-AF65-F5344CB8AC3E}">
        <p14:creationId xmlns:p14="http://schemas.microsoft.com/office/powerpoint/2010/main" val="3922415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6884D94-36DD-4396-857D-CB58FAEF5CB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84D94-36DD-4396-857D-CB58FAEF5CB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84D94-36DD-4396-857D-CB58FAEF5CB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84D94-36DD-4396-857D-CB58FAEF5CB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84D94-36DD-4396-857D-CB58FAEF5CB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884D94-36DD-4396-857D-CB58FAEF5CB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884D94-36DD-4396-857D-CB58FAEF5CB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884D94-36DD-4396-857D-CB58FAEF5CB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884D94-36DD-4396-857D-CB58FAEF5CB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884D94-36DD-4396-857D-CB58FAEF5CB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81352B-9A48-4721-819E-75C786150CC0}" type="datetimeFigureOut">
              <a:rPr lang="en-GB" smtClean="0"/>
              <a:pPr/>
              <a:t>20/10/2016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6884D94-36DD-4396-857D-CB58FAEF5CB5}"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81352B-9A48-4721-819E-75C786150CC0}" type="datetimeFigureOut">
              <a:rPr lang="en-GB" smtClean="0"/>
              <a:pPr/>
              <a:t>20/10/2016</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884D94-36DD-4396-857D-CB58FAEF5CB5}"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grantrainey@gateshead.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60848"/>
            <a:ext cx="8229600" cy="1728192"/>
          </a:xfrm>
        </p:spPr>
        <p:txBody>
          <a:bodyPr>
            <a:normAutofit/>
          </a:bodyPr>
          <a:lstStyle/>
          <a:p>
            <a:r>
              <a:rPr lang="en-GB" b="1" dirty="0" smtClean="0"/>
              <a:t>Translating projections into a plan for housing growth</a:t>
            </a:r>
            <a:endParaRPr lang="en-GB" b="1" dirty="0"/>
          </a:p>
        </p:txBody>
      </p:sp>
      <p:sp>
        <p:nvSpPr>
          <p:cNvPr id="3" name="Content Placeholder 2"/>
          <p:cNvSpPr>
            <a:spLocks noGrp="1"/>
          </p:cNvSpPr>
          <p:nvPr>
            <p:ph idx="1"/>
          </p:nvPr>
        </p:nvSpPr>
        <p:spPr>
          <a:xfrm>
            <a:off x="457200" y="3861048"/>
            <a:ext cx="8229600" cy="2463552"/>
          </a:xfrm>
        </p:spPr>
        <p:txBody>
          <a:bodyPr>
            <a:normAutofit/>
          </a:bodyPr>
          <a:lstStyle/>
          <a:p>
            <a:pPr marL="0" indent="0">
              <a:buNone/>
            </a:pPr>
            <a:endParaRPr lang="en-GB" dirty="0" smtClean="0">
              <a:latin typeface="+mj-lt"/>
            </a:endParaRPr>
          </a:p>
          <a:p>
            <a:pPr marL="0" indent="0">
              <a:buNone/>
            </a:pPr>
            <a:r>
              <a:rPr lang="en-GB" sz="3600" dirty="0" smtClean="0">
                <a:latin typeface="+mj-lt"/>
              </a:rPr>
              <a:t>Grant Rainey</a:t>
            </a:r>
          </a:p>
          <a:p>
            <a:pPr marL="0" indent="0">
              <a:buNone/>
            </a:pPr>
            <a:r>
              <a:rPr lang="en-GB" sz="3600" dirty="0" smtClean="0">
                <a:latin typeface="+mj-lt"/>
              </a:rPr>
              <a:t>Senior Planning Officer</a:t>
            </a:r>
          </a:p>
          <a:p>
            <a:pPr marL="0" indent="0">
              <a:buNone/>
            </a:pPr>
            <a:r>
              <a:rPr lang="en-GB" sz="3600" dirty="0" smtClean="0">
                <a:latin typeface="+mj-lt"/>
              </a:rPr>
              <a:t>Gateshead Council</a:t>
            </a:r>
          </a:p>
          <a:p>
            <a:pPr marL="0" indent="0">
              <a:buNone/>
            </a:pPr>
            <a:endParaRPr lang="en-GB" dirty="0">
              <a:latin typeface="+mj-lt"/>
            </a:endParaRPr>
          </a:p>
        </p:txBody>
      </p:sp>
      <p:pic>
        <p:nvPicPr>
          <p:cNvPr id="1026" name="Picture 2" descr="counci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5474" y="5013176"/>
            <a:ext cx="2298190" cy="1005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5994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Housing need</a:t>
            </a:r>
            <a:endParaRPr lang="en-GB" dirty="0"/>
          </a:p>
        </p:txBody>
      </p:sp>
      <p:sp>
        <p:nvSpPr>
          <p:cNvPr id="3" name="Content Placeholder 2"/>
          <p:cNvSpPr>
            <a:spLocks noGrp="1"/>
          </p:cNvSpPr>
          <p:nvPr>
            <p:ph idx="1"/>
          </p:nvPr>
        </p:nvSpPr>
        <p:spPr/>
        <p:txBody>
          <a:bodyPr/>
          <a:lstStyle/>
          <a:p>
            <a:r>
              <a:rPr lang="en-GB" dirty="0" smtClean="0">
                <a:latin typeface="+mj-lt"/>
              </a:rPr>
              <a:t>Population change + household  formation rates = household growth</a:t>
            </a:r>
          </a:p>
          <a:p>
            <a:r>
              <a:rPr lang="en-GB" dirty="0" smtClean="0">
                <a:latin typeface="+mj-lt"/>
              </a:rPr>
              <a:t>Household growth +/- change in dwelling vacancy = net housing requirement</a:t>
            </a:r>
          </a:p>
          <a:p>
            <a:r>
              <a:rPr lang="en-GB" dirty="0" smtClean="0">
                <a:latin typeface="+mj-lt"/>
              </a:rPr>
              <a:t>Net housing requirement + replacement of demolitions and other losses = gross housing requirement</a:t>
            </a:r>
            <a:endParaRPr lang="en-GB"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Tips</a:t>
            </a:r>
            <a:endParaRPr lang="en-GB" dirty="0"/>
          </a:p>
        </p:txBody>
      </p:sp>
      <p:sp>
        <p:nvSpPr>
          <p:cNvPr id="3" name="Content Placeholder 2"/>
          <p:cNvSpPr>
            <a:spLocks noGrp="1"/>
          </p:cNvSpPr>
          <p:nvPr>
            <p:ph idx="1"/>
          </p:nvPr>
        </p:nvSpPr>
        <p:spPr/>
        <p:txBody>
          <a:bodyPr>
            <a:normAutofit lnSpcReduction="10000"/>
          </a:bodyPr>
          <a:lstStyle/>
          <a:p>
            <a:r>
              <a:rPr lang="en-GB" dirty="0" smtClean="0">
                <a:latin typeface="+mj-lt"/>
              </a:rPr>
              <a:t>Use assumptions that are supported by evidence / trends- </a:t>
            </a:r>
            <a:r>
              <a:rPr lang="en-GB" i="1" dirty="0" smtClean="0">
                <a:latin typeface="+mj-lt"/>
              </a:rPr>
              <a:t>realistic</a:t>
            </a:r>
          </a:p>
          <a:p>
            <a:r>
              <a:rPr lang="en-GB" dirty="0" smtClean="0">
                <a:latin typeface="+mj-lt"/>
              </a:rPr>
              <a:t>Consider and address cross-boundary implications</a:t>
            </a:r>
          </a:p>
          <a:p>
            <a:r>
              <a:rPr lang="en-GB" dirty="0" smtClean="0">
                <a:latin typeface="+mj-lt"/>
              </a:rPr>
              <a:t>Understand objectors’ arguments</a:t>
            </a:r>
          </a:p>
          <a:p>
            <a:r>
              <a:rPr lang="en-GB" dirty="0" smtClean="0">
                <a:latin typeface="+mj-lt"/>
              </a:rPr>
              <a:t>Demonstrate that all relevant issues have been taken into account, including new evidence</a:t>
            </a:r>
          </a:p>
          <a:p>
            <a:r>
              <a:rPr lang="en-GB" dirty="0" smtClean="0">
                <a:latin typeface="+mj-lt"/>
              </a:rPr>
              <a:t>Have a clear narrative (strategic objectives?), linked to evidence, and move quickly to submission</a:t>
            </a:r>
          </a:p>
          <a:p>
            <a:r>
              <a:rPr lang="en-GB" dirty="0" smtClean="0">
                <a:latin typeface="+mj-lt"/>
              </a:rPr>
              <a:t>Expect to undertake new analysis during examination, but remain confident in the soundness of your plan</a:t>
            </a:r>
          </a:p>
          <a:p>
            <a:endParaRPr lang="en-GB" dirty="0" smtClean="0">
              <a:latin typeface="+mj-lt"/>
            </a:endParaRPr>
          </a:p>
          <a:p>
            <a:endParaRPr lang="en-GB" dirty="0" smtClean="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 factors</a:t>
            </a:r>
            <a:endParaRPr lang="en-GB" dirty="0"/>
          </a:p>
        </p:txBody>
      </p:sp>
      <p:sp>
        <p:nvSpPr>
          <p:cNvPr id="3" name="Content Placeholder 2"/>
          <p:cNvSpPr>
            <a:spLocks noGrp="1"/>
          </p:cNvSpPr>
          <p:nvPr>
            <p:ph idx="1"/>
          </p:nvPr>
        </p:nvSpPr>
        <p:spPr/>
        <p:txBody>
          <a:bodyPr/>
          <a:lstStyle/>
          <a:p>
            <a:r>
              <a:rPr lang="en-GB" dirty="0" smtClean="0">
                <a:latin typeface="+mj-lt"/>
              </a:rPr>
              <a:t>Specific conditions within / affecting your area</a:t>
            </a:r>
          </a:p>
          <a:p>
            <a:pPr lvl="1"/>
            <a:r>
              <a:rPr lang="en-GB" dirty="0" smtClean="0">
                <a:latin typeface="+mj-lt"/>
              </a:rPr>
              <a:t>Mismatch between demographic change and economic projections, or objectives</a:t>
            </a:r>
          </a:p>
          <a:p>
            <a:r>
              <a:rPr lang="en-GB" dirty="0" smtClean="0">
                <a:latin typeface="+mj-lt"/>
              </a:rPr>
              <a:t>Clear leadership</a:t>
            </a:r>
          </a:p>
          <a:p>
            <a:r>
              <a:rPr lang="en-GB" dirty="0" smtClean="0">
                <a:latin typeface="+mj-lt"/>
              </a:rPr>
              <a:t>Cross-boundary issues</a:t>
            </a:r>
          </a:p>
          <a:p>
            <a:r>
              <a:rPr lang="en-GB" dirty="0" smtClean="0">
                <a:latin typeface="+mj-lt"/>
              </a:rPr>
              <a:t>External intervention</a:t>
            </a:r>
          </a:p>
          <a:p>
            <a:r>
              <a:rPr lang="en-GB" dirty="0" smtClean="0">
                <a:latin typeface="+mj-lt"/>
              </a:rPr>
              <a:t>Flux in the planning system, and economic uncertainty</a:t>
            </a:r>
          </a:p>
          <a:p>
            <a:pPr>
              <a:buNone/>
            </a:pPr>
            <a:endParaRPr lang="en-GB"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endParaRPr lang="en-GB" dirty="0" smtClean="0"/>
          </a:p>
          <a:p>
            <a:pPr>
              <a:buNone/>
            </a:pPr>
            <a:r>
              <a:rPr lang="en-GB" dirty="0" smtClean="0">
                <a:latin typeface="+mj-lt"/>
              </a:rPr>
              <a:t>Grant Rainey</a:t>
            </a:r>
          </a:p>
          <a:p>
            <a:pPr>
              <a:buNone/>
            </a:pPr>
            <a:r>
              <a:rPr lang="en-GB" dirty="0" err="1" smtClean="0">
                <a:latin typeface="+mj-lt"/>
                <a:hlinkClick r:id="rId2"/>
              </a:rPr>
              <a:t>grantrainey@gateshead.gov.uk</a:t>
            </a:r>
            <a:endParaRPr lang="en-GB" dirty="0" smtClean="0">
              <a:latin typeface="+mj-lt"/>
            </a:endParaRPr>
          </a:p>
          <a:p>
            <a:pPr>
              <a:buNone/>
            </a:pPr>
            <a:r>
              <a:rPr lang="en-GB" dirty="0" smtClean="0">
                <a:latin typeface="+mj-lt"/>
              </a:rPr>
              <a:t>(0191) 433 3423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marL="0" indent="0">
              <a:buNone/>
            </a:pPr>
            <a:r>
              <a:rPr lang="en-GB" dirty="0" smtClean="0">
                <a:latin typeface="+mj-lt"/>
              </a:rPr>
              <a:t>Plan-making combines assessment of evidence with meeting local objectives / aspirations</a:t>
            </a:r>
          </a:p>
          <a:p>
            <a:pPr marL="0" indent="0">
              <a:buNone/>
            </a:pPr>
            <a:r>
              <a:rPr lang="en-GB" dirty="0" smtClean="0">
                <a:latin typeface="+mj-lt"/>
              </a:rPr>
              <a:t>When determining strategic needs for housing and economic growth, issues can be exacerbated by:</a:t>
            </a:r>
          </a:p>
          <a:p>
            <a:pPr marL="0" indent="0"/>
            <a:r>
              <a:rPr lang="en-GB" dirty="0" smtClean="0">
                <a:latin typeface="+mj-lt"/>
              </a:rPr>
              <a:t>Changing evidence</a:t>
            </a:r>
          </a:p>
          <a:p>
            <a:pPr marL="0" indent="0"/>
            <a:r>
              <a:rPr lang="en-GB" dirty="0" smtClean="0">
                <a:latin typeface="+mj-lt"/>
              </a:rPr>
              <a:t>Reforms to planning policy and guidance</a:t>
            </a:r>
          </a:p>
          <a:p>
            <a:pPr marL="0" indent="0"/>
            <a:r>
              <a:rPr lang="en-GB" dirty="0" smtClean="0">
                <a:latin typeface="+mj-lt"/>
              </a:rPr>
              <a:t>Development of ‘best practice’ hindered by the complex issues affecting economic and housing market conditions at the local level</a:t>
            </a:r>
          </a:p>
          <a:p>
            <a:pPr marL="0" indent="0">
              <a:buNone/>
            </a:pPr>
            <a:endParaRPr lang="en-GB" dirty="0" smtClean="0">
              <a:latin typeface="+mj-lt"/>
            </a:endParaRPr>
          </a:p>
          <a:p>
            <a:pPr marL="0" indent="0">
              <a:buNone/>
            </a:pPr>
            <a:endParaRPr lang="en-GB" dirty="0" smtClean="0">
              <a:latin typeface="+mj-lt"/>
            </a:endParaRPr>
          </a:p>
          <a:p>
            <a:pPr marL="0" indent="0">
              <a:buNone/>
            </a:pPr>
            <a:endParaRPr lang="en-GB" dirty="0">
              <a:latin typeface="+mj-lt"/>
            </a:endParaRPr>
          </a:p>
          <a:p>
            <a:pPr marL="0" indent="0">
              <a:buNone/>
            </a:pPr>
            <a:endParaRPr lang="en-GB" dirty="0">
              <a:latin typeface="+mj-lt"/>
            </a:endParaRPr>
          </a:p>
        </p:txBody>
      </p:sp>
    </p:spTree>
    <p:extLst>
      <p:ext uri="{BB962C8B-B14F-4D97-AF65-F5344CB8AC3E}">
        <p14:creationId xmlns:p14="http://schemas.microsoft.com/office/powerpoint/2010/main" val="144998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guidance</a:t>
            </a:r>
            <a:endParaRPr lang="en-GB" dirty="0"/>
          </a:p>
        </p:txBody>
      </p:sp>
      <p:sp>
        <p:nvSpPr>
          <p:cNvPr id="3" name="Content Placeholder 2"/>
          <p:cNvSpPr>
            <a:spLocks noGrp="1"/>
          </p:cNvSpPr>
          <p:nvPr>
            <p:ph idx="1"/>
          </p:nvPr>
        </p:nvSpPr>
        <p:spPr/>
        <p:txBody>
          <a:bodyPr/>
          <a:lstStyle/>
          <a:p>
            <a:pPr>
              <a:buNone/>
            </a:pPr>
            <a:r>
              <a:rPr lang="en-GB" dirty="0" smtClean="0">
                <a:latin typeface="+mj-lt"/>
              </a:rPr>
              <a:t>NPPG</a:t>
            </a:r>
          </a:p>
          <a:p>
            <a:pPr>
              <a:buNone/>
            </a:pPr>
            <a:r>
              <a:rPr lang="en-GB" dirty="0" smtClean="0">
                <a:latin typeface="+mj-lt"/>
              </a:rPr>
              <a:t>Planning Advisory Service technical advice note</a:t>
            </a:r>
          </a:p>
          <a:p>
            <a:pPr>
              <a:buNone/>
            </a:pPr>
            <a:r>
              <a:rPr lang="en-GB" dirty="0" smtClean="0">
                <a:latin typeface="+mj-lt"/>
              </a:rPr>
              <a:t>LPEG recommendations 	       revisions to NPPG/NPPF</a:t>
            </a:r>
          </a:p>
          <a:p>
            <a:pPr>
              <a:buNone/>
            </a:pPr>
            <a:endParaRPr lang="en-GB" dirty="0"/>
          </a:p>
        </p:txBody>
      </p:sp>
      <p:sp>
        <p:nvSpPr>
          <p:cNvPr id="4" name="Right Arrow 3"/>
          <p:cNvSpPr/>
          <p:nvPr/>
        </p:nvSpPr>
        <p:spPr>
          <a:xfrm>
            <a:off x="4000496" y="3000372"/>
            <a:ext cx="500066" cy="2703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Gateshead and Newcastle Core Strategy and Urban Core Plan</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830663"/>
            <a:ext cx="3240360" cy="454192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935480"/>
            <a:ext cx="4829180" cy="4389120"/>
          </a:xfrm>
          <a:ln w="12700">
            <a:solidFill>
              <a:schemeClr val="bg1"/>
            </a:solidFill>
          </a:ln>
          <a:effectLst>
            <a:outerShdw blurRad="50800" dist="38100" dir="2700000" algn="tl" rotWithShape="0">
              <a:schemeClr val="bg1"/>
            </a:outerShdw>
          </a:effectLst>
        </p:spPr>
        <p:txBody>
          <a:bodyPr>
            <a:normAutofit fontScale="92500" lnSpcReduction="10000"/>
          </a:bodyPr>
          <a:lstStyle/>
          <a:p>
            <a:r>
              <a:rPr lang="en-GB" dirty="0" smtClean="0">
                <a:latin typeface="+mj-lt"/>
              </a:rPr>
              <a:t>Joint strategic policies between Gateshead and Newcastle</a:t>
            </a:r>
          </a:p>
          <a:p>
            <a:r>
              <a:rPr lang="en-GB" dirty="0" smtClean="0">
                <a:latin typeface="+mj-lt"/>
              </a:rPr>
              <a:t>Commenced 2009, adopted 2015</a:t>
            </a:r>
          </a:p>
          <a:p>
            <a:r>
              <a:rPr lang="en-GB" dirty="0" smtClean="0">
                <a:latin typeface="+mj-lt"/>
              </a:rPr>
              <a:t>Examination summer/autumn 2014</a:t>
            </a:r>
          </a:p>
          <a:p>
            <a:r>
              <a:rPr lang="en-GB" dirty="0" smtClean="0">
                <a:latin typeface="+mj-lt"/>
              </a:rPr>
              <a:t>Plans for 30,000 new homes and 22,000 additional jobs 2010-2030</a:t>
            </a:r>
          </a:p>
          <a:p>
            <a:r>
              <a:rPr lang="en-GB" dirty="0" smtClean="0">
                <a:latin typeface="+mj-lt"/>
              </a:rPr>
              <a:t>Housing and economic needs didn’t delay examination process, and Inspector considered the plan was ‘sound’ without any changes to figures.</a:t>
            </a:r>
          </a:p>
        </p:txBody>
      </p:sp>
    </p:spTree>
    <p:extLst>
      <p:ext uri="{BB962C8B-B14F-4D97-AF65-F5344CB8AC3E}">
        <p14:creationId xmlns:p14="http://schemas.microsoft.com/office/powerpoint/2010/main" val="152934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Changing policy context</a:t>
            </a:r>
            <a:endParaRPr lang="en-GB" dirty="0"/>
          </a:p>
        </p:txBody>
      </p:sp>
      <p:sp>
        <p:nvSpPr>
          <p:cNvPr id="3" name="Content Placeholder 2"/>
          <p:cNvSpPr>
            <a:spLocks noGrp="1"/>
          </p:cNvSpPr>
          <p:nvPr>
            <p:ph idx="1"/>
          </p:nvPr>
        </p:nvSpPr>
        <p:spPr/>
        <p:txBody>
          <a:bodyPr>
            <a:normAutofit/>
          </a:bodyPr>
          <a:lstStyle/>
          <a:p>
            <a:r>
              <a:rPr lang="en-GB" dirty="0" smtClean="0">
                <a:latin typeface="+mj-lt"/>
                <a:ea typeface="Tahoma" panose="020B0604030504040204" pitchFamily="34" charset="0"/>
                <a:cs typeface="Tahoma" panose="020B0604030504040204" pitchFamily="34" charset="0"/>
              </a:rPr>
              <a:t>Work commenced prior to revocation of RSS, publication of NPPF and Planning Practice Guidance</a:t>
            </a:r>
          </a:p>
          <a:p>
            <a:r>
              <a:rPr lang="en-GB" dirty="0" smtClean="0">
                <a:latin typeface="+mj-lt"/>
                <a:ea typeface="Tahoma" panose="020B0604030504040204" pitchFamily="34" charset="0"/>
                <a:cs typeface="Tahoma" panose="020B0604030504040204" pitchFamily="34" charset="0"/>
              </a:rPr>
              <a:t>Key principles:</a:t>
            </a:r>
          </a:p>
          <a:p>
            <a:pPr lvl="1"/>
            <a:r>
              <a:rPr lang="en-GB" dirty="0" smtClean="0">
                <a:latin typeface="+mj-lt"/>
                <a:ea typeface="Tahoma" panose="020B0604030504040204" pitchFamily="34" charset="0"/>
                <a:cs typeface="Tahoma" panose="020B0604030504040204" pitchFamily="34" charset="0"/>
              </a:rPr>
              <a:t>Robust and transparent to withstand scrutiny</a:t>
            </a:r>
          </a:p>
          <a:p>
            <a:pPr lvl="2"/>
            <a:r>
              <a:rPr lang="en-GB" dirty="0" smtClean="0">
                <a:latin typeface="+mj-lt"/>
                <a:ea typeface="Tahoma" panose="020B0604030504040204" pitchFamily="34" charset="0"/>
                <a:cs typeface="Tahoma" panose="020B0604030504040204" pitchFamily="34" charset="0"/>
              </a:rPr>
              <a:t>Based on most up-to-date official data, where available, or justify deviation (compelling evidence)</a:t>
            </a:r>
          </a:p>
          <a:p>
            <a:pPr lvl="1"/>
            <a:r>
              <a:rPr lang="en-GB" dirty="0" smtClean="0">
                <a:latin typeface="+mj-lt"/>
                <a:ea typeface="Tahoma" panose="020B0604030504040204" pitchFamily="34" charset="0"/>
                <a:cs typeface="Tahoma" panose="020B0604030504040204" pitchFamily="34" charset="0"/>
              </a:rPr>
              <a:t>Need to deliver objectives for sustainable growth</a:t>
            </a:r>
          </a:p>
          <a:p>
            <a:pPr lvl="2"/>
            <a:r>
              <a:rPr lang="en-GB" dirty="0" smtClean="0">
                <a:latin typeface="+mj-lt"/>
                <a:ea typeface="Tahoma" panose="020B0604030504040204" pitchFamily="34" charset="0"/>
                <a:cs typeface="Tahoma" panose="020B0604030504040204" pitchFamily="34" charset="0"/>
              </a:rPr>
              <a:t>Local objectives</a:t>
            </a:r>
          </a:p>
          <a:p>
            <a:pPr lvl="2"/>
            <a:r>
              <a:rPr lang="en-GB" i="1" dirty="0" smtClean="0">
                <a:latin typeface="+mj-lt"/>
                <a:ea typeface="Tahoma" panose="020B0604030504040204" pitchFamily="34" charset="0"/>
                <a:cs typeface="Tahoma" panose="020B0604030504040204" pitchFamily="34" charset="0"/>
              </a:rPr>
              <a:t>Positively prepared</a:t>
            </a:r>
          </a:p>
          <a:p>
            <a:pPr lvl="1"/>
            <a:r>
              <a:rPr lang="en-GB" dirty="0" smtClean="0">
                <a:latin typeface="+mj-lt"/>
                <a:ea typeface="Tahoma" panose="020B0604030504040204" pitchFamily="34" charset="0"/>
                <a:cs typeface="Tahoma" panose="020B0604030504040204" pitchFamily="34" charset="0"/>
              </a:rPr>
              <a:t>Need to align population and jobs growth projections</a:t>
            </a:r>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evidence</a:t>
            </a:r>
            <a:endParaRPr lang="en-GB" dirty="0"/>
          </a:p>
        </p:txBody>
      </p:sp>
      <p:sp>
        <p:nvSpPr>
          <p:cNvPr id="3" name="Content Placeholder 2"/>
          <p:cNvSpPr>
            <a:spLocks noGrp="1"/>
          </p:cNvSpPr>
          <p:nvPr>
            <p:ph idx="1"/>
          </p:nvPr>
        </p:nvSpPr>
        <p:spPr/>
        <p:txBody>
          <a:bodyPr/>
          <a:lstStyle/>
          <a:p>
            <a:r>
              <a:rPr lang="en-GB" dirty="0" smtClean="0">
                <a:latin typeface="+mj-lt"/>
              </a:rPr>
              <a:t>Four sets of projections published during  plan preparation, also 2011 Census data with revised </a:t>
            </a:r>
            <a:r>
              <a:rPr lang="en-GB" dirty="0" err="1" smtClean="0">
                <a:latin typeface="+mj-lt"/>
              </a:rPr>
              <a:t>MYEs</a:t>
            </a:r>
            <a:endParaRPr lang="en-GB" dirty="0" smtClean="0">
              <a:latin typeface="+mj-lt"/>
            </a:endParaRPr>
          </a:p>
          <a:p>
            <a:pPr>
              <a:buNone/>
            </a:pPr>
            <a:r>
              <a:rPr lang="en-GB" dirty="0" smtClean="0">
                <a:latin typeface="+mj-lt"/>
              </a:rPr>
              <a:t> </a:t>
            </a:r>
            <a:endParaRPr lang="en-GB" dirty="0">
              <a:latin typeface="+mj-lt"/>
            </a:endParaRPr>
          </a:p>
        </p:txBody>
      </p:sp>
      <p:pic>
        <p:nvPicPr>
          <p:cNvPr id="1026" name="Picture 2"/>
          <p:cNvPicPr>
            <a:picLocks noChangeAspect="1" noChangeArrowheads="1"/>
          </p:cNvPicPr>
          <p:nvPr/>
        </p:nvPicPr>
        <p:blipFill>
          <a:blip r:embed="rId2"/>
          <a:srcRect/>
          <a:stretch>
            <a:fillRect/>
          </a:stretch>
        </p:blipFill>
        <p:spPr bwMode="auto">
          <a:xfrm>
            <a:off x="1714480" y="2786058"/>
            <a:ext cx="5929354" cy="381494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evidence challenges</a:t>
            </a:r>
            <a:endParaRPr lang="en-GB" dirty="0"/>
          </a:p>
        </p:txBody>
      </p:sp>
      <p:sp>
        <p:nvSpPr>
          <p:cNvPr id="3" name="Content Placeholder 2"/>
          <p:cNvSpPr>
            <a:spLocks noGrp="1"/>
          </p:cNvSpPr>
          <p:nvPr>
            <p:ph idx="1"/>
          </p:nvPr>
        </p:nvSpPr>
        <p:spPr/>
        <p:txBody>
          <a:bodyPr/>
          <a:lstStyle/>
          <a:p>
            <a:r>
              <a:rPr lang="en-GB" dirty="0" smtClean="0">
                <a:latin typeface="+mj-lt"/>
              </a:rPr>
              <a:t>Aligning population change with jobs growth projections and objectives</a:t>
            </a:r>
          </a:p>
          <a:p>
            <a:r>
              <a:rPr lang="en-GB" dirty="0" smtClean="0">
                <a:latin typeface="+mj-lt"/>
              </a:rPr>
              <a:t>Aligning quantitative needs for new housing (household growth) with availability of suitable land</a:t>
            </a:r>
          </a:p>
          <a:p>
            <a:pPr lvl="1"/>
            <a:r>
              <a:rPr lang="en-GB" dirty="0" smtClean="0">
                <a:latin typeface="+mj-lt"/>
              </a:rPr>
              <a:t>Implications for Green Belt and other land use allocations / designations</a:t>
            </a:r>
          </a:p>
          <a:p>
            <a:pPr lvl="1"/>
            <a:r>
              <a:rPr lang="en-GB" dirty="0" smtClean="0">
                <a:latin typeface="+mj-lt"/>
              </a:rPr>
              <a:t>Cross-boundary implications (potential request to accommodate, or provide for growth in neighbouring area (s)</a:t>
            </a:r>
          </a:p>
          <a:p>
            <a:r>
              <a:rPr lang="en-GB" dirty="0" smtClean="0">
                <a:latin typeface="+mj-lt"/>
              </a:rPr>
              <a:t>Credibility of evidence, and of strategic plan-making</a:t>
            </a:r>
          </a:p>
          <a:p>
            <a:pPr>
              <a:buNone/>
            </a:pPr>
            <a:endParaRPr lang="en-GB"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growth</a:t>
            </a:r>
            <a:endParaRPr lang="en-GB" dirty="0"/>
          </a:p>
        </p:txBody>
      </p:sp>
      <p:sp>
        <p:nvSpPr>
          <p:cNvPr id="3" name="Content Placeholder 2"/>
          <p:cNvSpPr>
            <a:spLocks noGrp="1"/>
          </p:cNvSpPr>
          <p:nvPr>
            <p:ph idx="1"/>
          </p:nvPr>
        </p:nvSpPr>
        <p:spPr/>
        <p:txBody>
          <a:bodyPr>
            <a:normAutofit fontScale="92500"/>
          </a:bodyPr>
          <a:lstStyle/>
          <a:p>
            <a:r>
              <a:rPr lang="en-GB" dirty="0" smtClean="0">
                <a:latin typeface="+mj-lt"/>
              </a:rPr>
              <a:t>Household / population growth should be compatible with economic growth, when commuting assumptions are </a:t>
            </a:r>
          </a:p>
          <a:p>
            <a:r>
              <a:rPr lang="en-GB" dirty="0" smtClean="0">
                <a:latin typeface="+mj-lt"/>
              </a:rPr>
              <a:t> For Gateshead and Newcastle, jobs growth of 22,000 additional jobs was compatible with projected growth in latest SNPP (2011-based interim projections)</a:t>
            </a:r>
          </a:p>
          <a:p>
            <a:r>
              <a:rPr lang="en-GB" dirty="0" smtClean="0">
                <a:latin typeface="+mj-lt"/>
              </a:rPr>
              <a:t>Supported plan objectives of delivering sustainable growth in ‘heart’ of Tyne and Wear, and allowed Councils to defend against use of lower population/household projections</a:t>
            </a:r>
          </a:p>
          <a:p>
            <a:r>
              <a:rPr lang="en-GB" dirty="0" smtClean="0">
                <a:latin typeface="+mj-lt"/>
              </a:rPr>
              <a:t>Use of ONS data (migration trends) also supported ability to demonstrate cross-boundary issues had been considered</a:t>
            </a:r>
          </a:p>
          <a:p>
            <a:pPr>
              <a:buNone/>
            </a:pPr>
            <a:endParaRPr lang="en-GB"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growth</a:t>
            </a:r>
            <a:endParaRPr lang="en-GB" dirty="0"/>
          </a:p>
        </p:txBody>
      </p:sp>
      <p:sp>
        <p:nvSpPr>
          <p:cNvPr id="3" name="Content Placeholder 2"/>
          <p:cNvSpPr>
            <a:spLocks noGrp="1"/>
          </p:cNvSpPr>
          <p:nvPr>
            <p:ph idx="1"/>
          </p:nvPr>
        </p:nvSpPr>
        <p:spPr/>
        <p:txBody>
          <a:bodyPr/>
          <a:lstStyle/>
          <a:p>
            <a:r>
              <a:rPr lang="en-GB" dirty="0" smtClean="0">
                <a:latin typeface="+mj-lt"/>
              </a:rPr>
              <a:t>While demographic change can be predicted with some (modest) confidence, projections of long term economic growth at local authority level are more volatile</a:t>
            </a:r>
          </a:p>
          <a:p>
            <a:r>
              <a:rPr lang="en-GB" dirty="0" smtClean="0">
                <a:latin typeface="+mj-lt"/>
              </a:rPr>
              <a:t>Independent economic growth projections aligned with projected population change can give an Inspector confidence that a plan is sufficiently robust</a:t>
            </a:r>
          </a:p>
          <a:p>
            <a:r>
              <a:rPr lang="en-GB" dirty="0" smtClean="0">
                <a:latin typeface="+mj-lt"/>
              </a:rPr>
              <a:t>Some evidence that plans aiming for higher levels of economic growth set out in some </a:t>
            </a:r>
            <a:r>
              <a:rPr lang="en-GB" dirty="0" err="1" smtClean="0">
                <a:latin typeface="+mj-lt"/>
              </a:rPr>
              <a:t>SEPs</a:t>
            </a:r>
            <a:r>
              <a:rPr lang="en-GB" dirty="0" smtClean="0">
                <a:latin typeface="+mj-lt"/>
              </a:rPr>
              <a:t> will be scrutinised more closely, especially where this does not correspond to past trends in population change</a:t>
            </a:r>
          </a:p>
          <a:p>
            <a:endParaRPr lang="en-GB"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304</TotalTime>
  <Words>981</Words>
  <Application>Microsoft Office PowerPoint</Application>
  <PresentationFormat>On-screen Show (4:3)</PresentationFormat>
  <Paragraphs>100</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Constantia</vt:lpstr>
      <vt:lpstr>Tahoma</vt:lpstr>
      <vt:lpstr>Wingdings 2</vt:lpstr>
      <vt:lpstr>Flow</vt:lpstr>
      <vt:lpstr>Translating projections into a plan for housing growth</vt:lpstr>
      <vt:lpstr>Introduction</vt:lpstr>
      <vt:lpstr>Current guidance</vt:lpstr>
      <vt:lpstr>Gateshead and Newcastle Core Strategy and Urban Core Plan</vt:lpstr>
      <vt:lpstr>Changing policy context</vt:lpstr>
      <vt:lpstr>Changing evidence</vt:lpstr>
      <vt:lpstr>Changing evidence challenges</vt:lpstr>
      <vt:lpstr>Economic growth</vt:lpstr>
      <vt:lpstr>Economic growth</vt:lpstr>
      <vt:lpstr>Housing need</vt:lpstr>
      <vt:lpstr>Tips</vt:lpstr>
      <vt:lpstr>External factors</vt:lpstr>
      <vt:lpstr>PowerPoint Presentation</vt:lpstr>
    </vt:vector>
  </TitlesOfParts>
  <Company>Gateshead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Translating projections into a plan for housing growth</dc:title>
  <dc:creator>Grant Rainey</dc:creator>
  <cp:lastModifiedBy>kadhem</cp:lastModifiedBy>
  <cp:revision>29</cp:revision>
  <cp:lastPrinted>2016-10-20T08:16:14Z</cp:lastPrinted>
  <dcterms:created xsi:type="dcterms:W3CDTF">2016-10-14T10:17:46Z</dcterms:created>
  <dcterms:modified xsi:type="dcterms:W3CDTF">2016-10-20T08:20:26Z</dcterms:modified>
</cp:coreProperties>
</file>