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8" r:id="rId3"/>
    <p:sldId id="270" r:id="rId4"/>
    <p:sldId id="259" r:id="rId5"/>
    <p:sldId id="257" r:id="rId6"/>
    <p:sldId id="260" r:id="rId7"/>
    <p:sldId id="261" r:id="rId8"/>
    <p:sldId id="262" r:id="rId9"/>
    <p:sldId id="263" r:id="rId10"/>
    <p:sldId id="264" r:id="rId11"/>
    <p:sldId id="265" r:id="rId12"/>
    <p:sldId id="267" r:id="rId13"/>
    <p:sldId id="268" r:id="rId14"/>
    <p:sldId id="269"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localhost\Users\MigrantSpecters\Downloads\Tables%20and%20Figures%20for%20TCPA%20Report.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localhost\Users\MigrantSpecters\Downloads\Tables%20and%20Figures%20for%20TCPA%20Report.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335892388451399"/>
          <c:y val="0.143935185185185"/>
          <c:w val="0.82608552055993001"/>
          <c:h val="0.54181248177311203"/>
        </c:manualLayout>
      </c:layout>
      <c:barChart>
        <c:barDir val="col"/>
        <c:grouping val="clustered"/>
        <c:varyColors val="0"/>
        <c:ser>
          <c:idx val="0"/>
          <c:order val="0"/>
          <c:tx>
            <c:v>Percentage change</c:v>
          </c:tx>
          <c:spPr>
            <a:solidFill>
              <a:srgbClr val="FFC000"/>
            </a:solidFill>
            <a:ln>
              <a:noFill/>
            </a:ln>
            <a:effectLst/>
          </c:spPr>
          <c:invertIfNegative val="0"/>
          <c:cat>
            <c:strRef>
              <c:f>'Report Charts'!$C$144:$C$153</c:f>
              <c:strCache>
                <c:ptCount val="10"/>
                <c:pt idx="0">
                  <c:v>North East</c:v>
                </c:pt>
                <c:pt idx="1">
                  <c:v>North West</c:v>
                </c:pt>
                <c:pt idx="2">
                  <c:v>Y &amp; H</c:v>
                </c:pt>
                <c:pt idx="3">
                  <c:v>East Midlands</c:v>
                </c:pt>
                <c:pt idx="4">
                  <c:v>West Midlands</c:v>
                </c:pt>
                <c:pt idx="5">
                  <c:v>East</c:v>
                </c:pt>
                <c:pt idx="6">
                  <c:v>London</c:v>
                </c:pt>
                <c:pt idx="7">
                  <c:v>South East</c:v>
                </c:pt>
                <c:pt idx="8">
                  <c:v>South West</c:v>
                </c:pt>
                <c:pt idx="9">
                  <c:v>England</c:v>
                </c:pt>
              </c:strCache>
            </c:strRef>
          </c:cat>
          <c:val>
            <c:numRef>
              <c:f>'Report Charts'!$G$144:$G$153</c:f>
              <c:numCache>
                <c:formatCode>0%</c:formatCode>
                <c:ptCount val="10"/>
                <c:pt idx="0">
                  <c:v>0.10809437476540899</c:v>
                </c:pt>
                <c:pt idx="1">
                  <c:v>0.12811710770794099</c:v>
                </c:pt>
                <c:pt idx="2">
                  <c:v>0.144622498819684</c:v>
                </c:pt>
                <c:pt idx="3">
                  <c:v>0.170011668242459</c:v>
                </c:pt>
                <c:pt idx="4">
                  <c:v>0.15996208765098399</c:v>
                </c:pt>
                <c:pt idx="5">
                  <c:v>0.21866635499557199</c:v>
                </c:pt>
                <c:pt idx="6">
                  <c:v>0.33107023406270403</c:v>
                </c:pt>
                <c:pt idx="7">
                  <c:v>0.21120463556475699</c:v>
                </c:pt>
                <c:pt idx="8">
                  <c:v>0.18219209702556999</c:v>
                </c:pt>
                <c:pt idx="9">
                  <c:v>0.19466595982013599</c:v>
                </c:pt>
              </c:numCache>
            </c:numRef>
          </c:val>
          <c:extLst xmlns:c16r2="http://schemas.microsoft.com/office/drawing/2015/06/chart">
            <c:ext xmlns:c16="http://schemas.microsoft.com/office/drawing/2014/chart" uri="{C3380CC4-5D6E-409C-BE32-E72D297353CC}">
              <c16:uniqueId val="{00000000-9611-4035-BEA2-8EC751FF790A}"/>
            </c:ext>
          </c:extLst>
        </c:ser>
        <c:dLbls>
          <c:showLegendKey val="0"/>
          <c:showVal val="0"/>
          <c:showCatName val="0"/>
          <c:showSerName val="0"/>
          <c:showPercent val="0"/>
          <c:showBubbleSize val="0"/>
        </c:dLbls>
        <c:gapWidth val="219"/>
        <c:overlap val="-27"/>
        <c:axId val="465738816"/>
        <c:axId val="465736072"/>
        <c:extLst xmlns:c16r2="http://schemas.microsoft.com/office/drawing/2015/06/chart"/>
      </c:barChart>
      <c:catAx>
        <c:axId val="465738816"/>
        <c:scaling>
          <c:orientation val="minMax"/>
        </c:scaling>
        <c:delete val="0"/>
        <c:axPos val="b"/>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r>
                  <a:rPr lang="en-US" sz="800"/>
                  <a:t>Source: DCLG 2012-based projections</a:t>
                </a:r>
              </a:p>
            </c:rich>
          </c:tx>
          <c:layout>
            <c:manualLayout>
              <c:xMode val="edge"/>
              <c:yMode val="edge"/>
              <c:x val="0.64250590551181097"/>
              <c:y val="0.93164333624963602"/>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5736072"/>
        <c:crosses val="autoZero"/>
        <c:auto val="1"/>
        <c:lblAlgn val="ctr"/>
        <c:lblOffset val="100"/>
        <c:noMultiLvlLbl val="0"/>
      </c:catAx>
      <c:valAx>
        <c:axId val="4657360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solidFill>
                      <a:sysClr val="windowText" lastClr="000000"/>
                    </a:solidFill>
                  </a:rPr>
                  <a:t>Increase in households 2011-31</a:t>
                </a:r>
              </a:p>
            </c:rich>
          </c:tx>
          <c:layout>
            <c:manualLayout>
              <c:xMode val="edge"/>
              <c:yMode val="edge"/>
              <c:x val="1.1111111111111099E-2"/>
              <c:y val="0.10689814814814801"/>
            </c:manualLayout>
          </c:layout>
          <c:overlay val="0"/>
          <c:spPr>
            <a:noFill/>
            <a:ln>
              <a:noFill/>
            </a:ln>
            <a:effectLst/>
          </c:sp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57388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488648293963299"/>
          <c:y val="0.143935185185185"/>
          <c:w val="0.64957152230971105"/>
          <c:h val="0.71507764654418204"/>
        </c:manualLayout>
      </c:layout>
      <c:lineChart>
        <c:grouping val="standard"/>
        <c:varyColors val="0"/>
        <c:ser>
          <c:idx val="3"/>
          <c:order val="0"/>
          <c:tx>
            <c:v>20-24 2012-based</c:v>
          </c:tx>
          <c:spPr>
            <a:ln w="28575" cap="rnd">
              <a:solidFill>
                <a:schemeClr val="accent4"/>
              </a:solidFill>
              <a:round/>
            </a:ln>
            <a:effectLst/>
          </c:spPr>
          <c:marker>
            <c:symbol val="none"/>
          </c:marker>
          <c:cat>
            <c:numLit>
              <c:formatCode>General</c:formatCode>
              <c:ptCount val="43"/>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pt idx="32">
                <c:v>2023</c:v>
              </c:pt>
              <c:pt idx="33">
                <c:v>2024</c:v>
              </c:pt>
              <c:pt idx="34">
                <c:v>2025</c:v>
              </c:pt>
              <c:pt idx="35">
                <c:v>2026</c:v>
              </c:pt>
              <c:pt idx="36">
                <c:v>2027</c:v>
              </c:pt>
              <c:pt idx="37">
                <c:v>2028</c:v>
              </c:pt>
              <c:pt idx="38">
                <c:v>2029</c:v>
              </c:pt>
              <c:pt idx="39">
                <c:v>2030</c:v>
              </c:pt>
              <c:pt idx="40">
                <c:v>2031</c:v>
              </c:pt>
              <c:pt idx="41">
                <c:v>2032</c:v>
              </c:pt>
              <c:pt idx="42">
                <c:v>2033</c:v>
              </c:pt>
            </c:numLit>
          </c:cat>
          <c:val>
            <c:numLit>
              <c:formatCode>0.000</c:formatCode>
              <c:ptCount val="43"/>
              <c:pt idx="0">
                <c:v>0.96115578699970095</c:v>
              </c:pt>
              <c:pt idx="1">
                <c:v>0.95892763486894295</c:v>
              </c:pt>
              <c:pt idx="2">
                <c:v>0.956526371870005</c:v>
              </c:pt>
              <c:pt idx="3">
                <c:v>0.95401550770335597</c:v>
              </c:pt>
              <c:pt idx="4">
                <c:v>0.95142044081395905</c:v>
              </c:pt>
              <c:pt idx="5">
                <c:v>0.94862947234767603</c:v>
              </c:pt>
              <c:pt idx="6">
                <c:v>0.94574615205014501</c:v>
              </c:pt>
              <c:pt idx="7">
                <c:v>0.94268362411336604</c:v>
              </c:pt>
              <c:pt idx="8">
                <c:v>0.93945195982006102</c:v>
              </c:pt>
              <c:pt idx="9">
                <c:v>0.93599973374824197</c:v>
              </c:pt>
              <c:pt idx="10">
                <c:v>0.93238971636184198</c:v>
              </c:pt>
              <c:pt idx="11">
                <c:v>0.92783153963587695</c:v>
              </c:pt>
              <c:pt idx="12">
                <c:v>0.92296617166851302</c:v>
              </c:pt>
              <c:pt idx="13">
                <c:v>0.91770482489956595</c:v>
              </c:pt>
              <c:pt idx="14">
                <c:v>0.91213917155226099</c:v>
              </c:pt>
              <c:pt idx="15">
                <c:v>0.90625397481556902</c:v>
              </c:pt>
              <c:pt idx="16">
                <c:v>0.90001885621351496</c:v>
              </c:pt>
              <c:pt idx="17">
                <c:v>0.89337863718770005</c:v>
              </c:pt>
              <c:pt idx="18">
                <c:v>0.88642320530898699</c:v>
              </c:pt>
              <c:pt idx="19">
                <c:v>0.87905103765667303</c:v>
              </c:pt>
              <c:pt idx="20">
                <c:v>0.871215373251502</c:v>
              </c:pt>
              <c:pt idx="21">
                <c:v>0.86970971894031102</c:v>
              </c:pt>
              <c:pt idx="22">
                <c:v>0.86822540633183698</c:v>
              </c:pt>
              <c:pt idx="23">
                <c:v>0.86681658597030598</c:v>
              </c:pt>
              <c:pt idx="24">
                <c:v>0.86550749451456299</c:v>
              </c:pt>
              <c:pt idx="25">
                <c:v>0.864188199541015</c:v>
              </c:pt>
              <c:pt idx="26">
                <c:v>0.86301657892544403</c:v>
              </c:pt>
              <c:pt idx="27">
                <c:v>0.86181583721461097</c:v>
              </c:pt>
              <c:pt idx="28">
                <c:v>0.860689252336449</c:v>
              </c:pt>
              <c:pt idx="29">
                <c:v>0.85953326509723604</c:v>
              </c:pt>
              <c:pt idx="30">
                <c:v>0.85848684183187896</c:v>
              </c:pt>
              <c:pt idx="31">
                <c:v>0.85737746766507805</c:v>
              </c:pt>
              <c:pt idx="32">
                <c:v>0.85631476262735695</c:v>
              </c:pt>
              <c:pt idx="33">
                <c:v>0.85517629621810898</c:v>
              </c:pt>
              <c:pt idx="34">
                <c:v>0.85411505400044097</c:v>
              </c:pt>
              <c:pt idx="35">
                <c:v>0.85299924926553905</c:v>
              </c:pt>
              <c:pt idx="36">
                <c:v>0.85191266079891703</c:v>
              </c:pt>
              <c:pt idx="37">
                <c:v>0.85085851960032</c:v>
              </c:pt>
              <c:pt idx="38">
                <c:v>0.84977730715446198</c:v>
              </c:pt>
              <c:pt idx="39">
                <c:v>0.84862151828308297</c:v>
              </c:pt>
              <c:pt idx="40">
                <c:v>0.84749498300602</c:v>
              </c:pt>
              <c:pt idx="41">
                <c:v>0.84635366228794695</c:v>
              </c:pt>
              <c:pt idx="42">
                <c:v>0.84519389595235594</c:v>
              </c:pt>
            </c:numLit>
          </c:val>
          <c:smooth val="0"/>
          <c:extLst xmlns:c16r2="http://schemas.microsoft.com/office/drawing/2015/06/chart">
            <c:ext xmlns:c16="http://schemas.microsoft.com/office/drawing/2014/chart" uri="{C3380CC4-5D6E-409C-BE32-E72D297353CC}">
              <c16:uniqueId val="{00000000-9188-49C8-B5BF-3C92B6F25B62}"/>
            </c:ext>
          </c:extLst>
        </c:ser>
        <c:ser>
          <c:idx val="4"/>
          <c:order val="1"/>
          <c:tx>
            <c:v>25-29 2012-based</c:v>
          </c:tx>
          <c:spPr>
            <a:ln w="28575" cap="rnd">
              <a:solidFill>
                <a:schemeClr val="accent5"/>
              </a:solidFill>
              <a:round/>
            </a:ln>
            <a:effectLst/>
          </c:spPr>
          <c:marker>
            <c:symbol val="none"/>
          </c:marker>
          <c:cat>
            <c:numLit>
              <c:formatCode>General</c:formatCode>
              <c:ptCount val="43"/>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pt idx="32">
                <c:v>2023</c:v>
              </c:pt>
              <c:pt idx="33">
                <c:v>2024</c:v>
              </c:pt>
              <c:pt idx="34">
                <c:v>2025</c:v>
              </c:pt>
              <c:pt idx="35">
                <c:v>2026</c:v>
              </c:pt>
              <c:pt idx="36">
                <c:v>2027</c:v>
              </c:pt>
              <c:pt idx="37">
                <c:v>2028</c:v>
              </c:pt>
              <c:pt idx="38">
                <c:v>2029</c:v>
              </c:pt>
              <c:pt idx="39">
                <c:v>2030</c:v>
              </c:pt>
              <c:pt idx="40">
                <c:v>2031</c:v>
              </c:pt>
              <c:pt idx="41">
                <c:v>2032</c:v>
              </c:pt>
              <c:pt idx="42">
                <c:v>2033</c:v>
              </c:pt>
            </c:numLit>
          </c:cat>
          <c:val>
            <c:numLit>
              <c:formatCode>0.000</c:formatCode>
              <c:ptCount val="43"/>
              <c:pt idx="0">
                <c:v>0.98264957532253205</c:v>
              </c:pt>
              <c:pt idx="1">
                <c:v>0.98164808193158803</c:v>
              </c:pt>
              <c:pt idx="2">
                <c:v>0.98059829645934404</c:v>
              </c:pt>
              <c:pt idx="3">
                <c:v>0.97951424055220504</c:v>
              </c:pt>
              <c:pt idx="4">
                <c:v>0.97832310456774196</c:v>
              </c:pt>
              <c:pt idx="5">
                <c:v>0.97709497446645899</c:v>
              </c:pt>
              <c:pt idx="6">
                <c:v>0.97580087939698501</c:v>
              </c:pt>
              <c:pt idx="7">
                <c:v>0.97442028942826997</c:v>
              </c:pt>
              <c:pt idx="8">
                <c:v>0.972983131669243</c:v>
              </c:pt>
              <c:pt idx="9">
                <c:v>0.97145524841877395</c:v>
              </c:pt>
              <c:pt idx="10">
                <c:v>0.96985751754643801</c:v>
              </c:pt>
              <c:pt idx="11">
                <c:v>0.96486900987719304</c:v>
              </c:pt>
              <c:pt idx="12">
                <c:v>0.95910322268312198</c:v>
              </c:pt>
              <c:pt idx="13">
                <c:v>0.95242548511925496</c:v>
              </c:pt>
              <c:pt idx="14">
                <c:v>0.94472957139974201</c:v>
              </c:pt>
              <c:pt idx="15">
                <c:v>0.93586263815739101</c:v>
              </c:pt>
              <c:pt idx="16">
                <c:v>0.92569391048427097</c:v>
              </c:pt>
              <c:pt idx="17">
                <c:v>0.91403442812256597</c:v>
              </c:pt>
              <c:pt idx="18">
                <c:v>0.90077265050965905</c:v>
              </c:pt>
              <c:pt idx="19">
                <c:v>0.88571198074583002</c:v>
              </c:pt>
              <c:pt idx="20">
                <c:v>0.86869352246140896</c:v>
              </c:pt>
              <c:pt idx="21">
                <c:v>0.86582166182188902</c:v>
              </c:pt>
              <c:pt idx="22">
                <c:v>0.86283660162326403</c:v>
              </c:pt>
              <c:pt idx="23">
                <c:v>0.859931426010906</c:v>
              </c:pt>
              <c:pt idx="24">
                <c:v>0.85708248604036497</c:v>
              </c:pt>
              <c:pt idx="25">
                <c:v>0.85437015054157095</c:v>
              </c:pt>
              <c:pt idx="26">
                <c:v>0.85166868849726896</c:v>
              </c:pt>
              <c:pt idx="27">
                <c:v>0.84900391732384894</c:v>
              </c:pt>
              <c:pt idx="28">
                <c:v>0.84637605886035805</c:v>
              </c:pt>
              <c:pt idx="29">
                <c:v>0.84373095821503097</c:v>
              </c:pt>
              <c:pt idx="30">
                <c:v>0.84106828915390497</c:v>
              </c:pt>
              <c:pt idx="31">
                <c:v>0.83841010155301599</c:v>
              </c:pt>
              <c:pt idx="32">
                <c:v>0.83571039898426802</c:v>
              </c:pt>
              <c:pt idx="33">
                <c:v>0.83299559685042801</c:v>
              </c:pt>
              <c:pt idx="34">
                <c:v>0.83019019242166403</c:v>
              </c:pt>
              <c:pt idx="35">
                <c:v>0.82739933168323698</c:v>
              </c:pt>
              <c:pt idx="36">
                <c:v>0.82455306079667501</c:v>
              </c:pt>
              <c:pt idx="37">
                <c:v>0.82162824047280303</c:v>
              </c:pt>
              <c:pt idx="38">
                <c:v>0.81868284855600204</c:v>
              </c:pt>
              <c:pt idx="39">
                <c:v>0.81565176806108097</c:v>
              </c:pt>
              <c:pt idx="40">
                <c:v>0.81262469425251105</c:v>
              </c:pt>
              <c:pt idx="41">
                <c:v>0.80954333608081197</c:v>
              </c:pt>
              <c:pt idx="42">
                <c:v>0.80641220144194004</c:v>
              </c:pt>
            </c:numLit>
          </c:val>
          <c:smooth val="0"/>
          <c:extLst xmlns:c16r2="http://schemas.microsoft.com/office/drawing/2015/06/chart">
            <c:ext xmlns:c16="http://schemas.microsoft.com/office/drawing/2014/chart" uri="{C3380CC4-5D6E-409C-BE32-E72D297353CC}">
              <c16:uniqueId val="{00000001-9188-49C8-B5BF-3C92B6F25B62}"/>
            </c:ext>
          </c:extLst>
        </c:ser>
        <c:ser>
          <c:idx val="5"/>
          <c:order val="2"/>
          <c:tx>
            <c:v>30-34 2012-based</c:v>
          </c:tx>
          <c:spPr>
            <a:ln w="28575" cap="rnd">
              <a:solidFill>
                <a:schemeClr val="accent6"/>
              </a:solidFill>
              <a:round/>
            </a:ln>
            <a:effectLst/>
          </c:spPr>
          <c:marker>
            <c:symbol val="none"/>
          </c:marker>
          <c:cat>
            <c:numLit>
              <c:formatCode>General</c:formatCode>
              <c:ptCount val="43"/>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pt idx="32">
                <c:v>2023</c:v>
              </c:pt>
              <c:pt idx="33">
                <c:v>2024</c:v>
              </c:pt>
              <c:pt idx="34">
                <c:v>2025</c:v>
              </c:pt>
              <c:pt idx="35">
                <c:v>2026</c:v>
              </c:pt>
              <c:pt idx="36">
                <c:v>2027</c:v>
              </c:pt>
              <c:pt idx="37">
                <c:v>2028</c:v>
              </c:pt>
              <c:pt idx="38">
                <c:v>2029</c:v>
              </c:pt>
              <c:pt idx="39">
                <c:v>2030</c:v>
              </c:pt>
              <c:pt idx="40">
                <c:v>2031</c:v>
              </c:pt>
              <c:pt idx="41">
                <c:v>2032</c:v>
              </c:pt>
              <c:pt idx="42">
                <c:v>2033</c:v>
              </c:pt>
            </c:numLit>
          </c:cat>
          <c:val>
            <c:numLit>
              <c:formatCode>0.000</c:formatCode>
              <c:ptCount val="43"/>
              <c:pt idx="0">
                <c:v>0.98932008011322004</c:v>
              </c:pt>
              <c:pt idx="1">
                <c:v>0.98901531725251901</c:v>
              </c:pt>
              <c:pt idx="2">
                <c:v>0.98870170919887701</c:v>
              </c:pt>
              <c:pt idx="3">
                <c:v>0.98839591803582705</c:v>
              </c:pt>
              <c:pt idx="4">
                <c:v>0.98805877421992605</c:v>
              </c:pt>
              <c:pt idx="5">
                <c:v>0.987728593272171</c:v>
              </c:pt>
              <c:pt idx="6">
                <c:v>0.98739803089893297</c:v>
              </c:pt>
              <c:pt idx="7">
                <c:v>0.98704001133733299</c:v>
              </c:pt>
              <c:pt idx="8">
                <c:v>0.98667701503304195</c:v>
              </c:pt>
              <c:pt idx="9">
                <c:v>0.98630356533585095</c:v>
              </c:pt>
              <c:pt idx="10">
                <c:v>0.985929300550479</c:v>
              </c:pt>
              <c:pt idx="11">
                <c:v>0.98342795725245602</c:v>
              </c:pt>
              <c:pt idx="12">
                <c:v>0.98046443149226503</c:v>
              </c:pt>
              <c:pt idx="13">
                <c:v>0.97699550503502897</c:v>
              </c:pt>
              <c:pt idx="14">
                <c:v>0.97293874940383496</c:v>
              </c:pt>
              <c:pt idx="15">
                <c:v>0.968192690193446</c:v>
              </c:pt>
              <c:pt idx="16">
                <c:v>0.96262599057540399</c:v>
              </c:pt>
              <c:pt idx="17">
                <c:v>0.95613104666990401</c:v>
              </c:pt>
              <c:pt idx="18">
                <c:v>0.94856997202044302</c:v>
              </c:pt>
              <c:pt idx="19">
                <c:v>0.93979554666852705</c:v>
              </c:pt>
              <c:pt idx="20">
                <c:v>0.92963692040568202</c:v>
              </c:pt>
              <c:pt idx="21">
                <c:v>0.92731047540491895</c:v>
              </c:pt>
              <c:pt idx="22">
                <c:v>0.92487224369006205</c:v>
              </c:pt>
              <c:pt idx="23">
                <c:v>0.92238675763753497</c:v>
              </c:pt>
              <c:pt idx="24">
                <c:v>0.91987162727462901</c:v>
              </c:pt>
              <c:pt idx="25">
                <c:v>0.91730376880478903</c:v>
              </c:pt>
              <c:pt idx="26">
                <c:v>0.91467923018235697</c:v>
              </c:pt>
              <c:pt idx="27">
                <c:v>0.91197983399253502</c:v>
              </c:pt>
              <c:pt idx="28">
                <c:v>0.90918387240350595</c:v>
              </c:pt>
              <c:pt idx="29">
                <c:v>0.90629641535705696</c:v>
              </c:pt>
              <c:pt idx="30">
                <c:v>0.90331196437369898</c:v>
              </c:pt>
              <c:pt idx="31">
                <c:v>0.90019910932235503</c:v>
              </c:pt>
              <c:pt idx="32">
                <c:v>0.89697241526056004</c:v>
              </c:pt>
              <c:pt idx="33">
                <c:v>0.89362018626897799</c:v>
              </c:pt>
              <c:pt idx="34">
                <c:v>0.89012836565234499</c:v>
              </c:pt>
              <c:pt idx="35">
                <c:v>0.886501118716572</c:v>
              </c:pt>
              <c:pt idx="36">
                <c:v>0.88273507571338805</c:v>
              </c:pt>
              <c:pt idx="37">
                <c:v>0.87880794641909499</c:v>
              </c:pt>
              <c:pt idx="38">
                <c:v>0.87473624248107895</c:v>
              </c:pt>
              <c:pt idx="39">
                <c:v>0.87050509921740304</c:v>
              </c:pt>
              <c:pt idx="40">
                <c:v>0.86612416881378096</c:v>
              </c:pt>
              <c:pt idx="41">
                <c:v>0.86155036094878001</c:v>
              </c:pt>
              <c:pt idx="42">
                <c:v>0.856865192375314</c:v>
              </c:pt>
            </c:numLit>
          </c:val>
          <c:smooth val="0"/>
          <c:extLst xmlns:c16r2="http://schemas.microsoft.com/office/drawing/2015/06/chart">
            <c:ext xmlns:c16="http://schemas.microsoft.com/office/drawing/2014/chart" uri="{C3380CC4-5D6E-409C-BE32-E72D297353CC}">
              <c16:uniqueId val="{00000002-9188-49C8-B5BF-3C92B6F25B62}"/>
            </c:ext>
          </c:extLst>
        </c:ser>
        <c:dLbls>
          <c:showLegendKey val="0"/>
          <c:showVal val="0"/>
          <c:showCatName val="0"/>
          <c:showSerName val="0"/>
          <c:showPercent val="0"/>
          <c:showBubbleSize val="0"/>
        </c:dLbls>
        <c:smooth val="0"/>
        <c:axId val="465738032"/>
        <c:axId val="465736464"/>
      </c:lineChart>
      <c:catAx>
        <c:axId val="465738032"/>
        <c:scaling>
          <c:orientation val="minMax"/>
        </c:scaling>
        <c:delete val="0"/>
        <c:axPos val="b"/>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r>
                  <a:rPr lang="en-GB" sz="800"/>
                  <a:t>Source: DCLG</a:t>
                </a:r>
              </a:p>
            </c:rich>
          </c:tx>
          <c:layout>
            <c:manualLayout>
              <c:xMode val="edge"/>
              <c:yMode val="edge"/>
              <c:x val="0.112142815686123"/>
              <c:y val="0.79071741032371001"/>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5736464"/>
        <c:crosses val="autoZero"/>
        <c:auto val="1"/>
        <c:lblAlgn val="ctr"/>
        <c:lblOffset val="100"/>
        <c:tickLblSkip val="5"/>
        <c:noMultiLvlLbl val="0"/>
      </c:catAx>
      <c:valAx>
        <c:axId val="465736464"/>
        <c:scaling>
          <c:orientation val="minMax"/>
          <c:min val="0.8"/>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HRR</a:t>
                </a:r>
              </a:p>
            </c:rich>
          </c:tx>
          <c:layout>
            <c:manualLayout>
              <c:xMode val="edge"/>
              <c:yMode val="edge"/>
              <c:x val="0"/>
              <c:y val="0.48672863808690597"/>
            </c:manualLayout>
          </c:layout>
          <c:overlay val="0"/>
          <c:spPr>
            <a:noFill/>
            <a:ln>
              <a:noFill/>
            </a:ln>
            <a:effectLst/>
          </c:spPr>
        </c:title>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5738032"/>
        <c:crosses val="autoZero"/>
        <c:crossBetween val="between"/>
      </c:valAx>
      <c:spPr>
        <a:noFill/>
        <a:ln>
          <a:noFill/>
        </a:ln>
        <a:effectLst/>
      </c:spPr>
    </c:plotArea>
    <c:legend>
      <c:legendPos val="r"/>
      <c:layout>
        <c:manualLayout>
          <c:xMode val="edge"/>
          <c:yMode val="edge"/>
          <c:x val="0.77279133858267701"/>
          <c:y val="8.5275955088947294E-2"/>
          <c:w val="0.21054199475065599"/>
          <c:h val="0.8900495771361920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userShapes r:id="rId3"/>
</c:chartSpace>
</file>

<file path=ppt/drawings/_rels/drawing1.xml.rels><?xml version="1.0" encoding="UTF-8" standalone="yes"?>
<Relationships xmlns="http://schemas.openxmlformats.org/package/2006/relationships"><Relationship Id="rId1" Type="http://schemas.openxmlformats.org/officeDocument/2006/relationships/image" Target="../media/image1.wmf"/></Relationships>
</file>

<file path=ppt/drawings/_rels/drawing2.xml.rels><?xml version="1.0" encoding="UTF-8" standalone="yes"?>
<Relationships xmlns="http://schemas.openxmlformats.org/package/2006/relationships"><Relationship Id="rId1" Type="http://schemas.openxmlformats.org/officeDocument/2006/relationships/image" Target="../media/image1.wmf"/></Relationships>
</file>

<file path=ppt/drawings/drawing1.xml><?xml version="1.0" encoding="utf-8"?>
<c:userShapes xmlns:c="http://schemas.openxmlformats.org/drawingml/2006/chart">
  <cdr:relSizeAnchor xmlns:cdr="http://schemas.openxmlformats.org/drawingml/2006/chartDrawing">
    <cdr:from>
      <cdr:x>0.9213</cdr:x>
      <cdr:y>0.85689</cdr:y>
    </cdr:from>
    <cdr:to>
      <cdr:x>1</cdr:x>
      <cdr:y>1</cdr:y>
    </cdr:to>
    <cdr:pic>
      <cdr:nvPicPr>
        <cdr:cNvPr id="2" name="Picture 1"/>
        <cdr:cNvPicPr>
          <a:picLocks xmlns:a="http://schemas.openxmlformats.org/drawingml/2006/main" noChangeAspect="1" noChangeArrowheads="1"/>
        </cdr:cNvPicPr>
      </cdr:nvPicPr>
      <cdr:blipFill>
        <a:blip xmlns:a="http://schemas.openxmlformats.org/drawingml/2006/main" xmlns:r="http://schemas.openxmlformats.org/officeDocument/2006/relationships" r:embed="rId1" cstate="print">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8155636" y="5856064"/>
          <a:ext cx="647700" cy="64770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pic>
  </cdr:relSizeAnchor>
</c:userShapes>
</file>

<file path=ppt/drawings/drawing2.xml><?xml version="1.0" encoding="utf-8"?>
<c:userShapes xmlns:c="http://schemas.openxmlformats.org/drawingml/2006/chart">
  <cdr:relSizeAnchor xmlns:cdr="http://schemas.openxmlformats.org/drawingml/2006/chartDrawing">
    <cdr:from>
      <cdr:x>0.9213</cdr:x>
      <cdr:y>0.85689</cdr:y>
    </cdr:from>
    <cdr:to>
      <cdr:x>1</cdr:x>
      <cdr:y>1</cdr:y>
    </cdr:to>
    <cdr:pic>
      <cdr:nvPicPr>
        <cdr:cNvPr id="2" name="Picture 1"/>
        <cdr:cNvPicPr>
          <a:picLocks xmlns:a="http://schemas.openxmlformats.org/drawingml/2006/main" noChangeAspect="1" noChangeArrowheads="1"/>
        </cdr:cNvPicPr>
      </cdr:nvPicPr>
      <cdr:blipFill>
        <a:blip xmlns:a="http://schemas.openxmlformats.org/drawingml/2006/main" xmlns:r="http://schemas.openxmlformats.org/officeDocument/2006/relationships" r:embed="rId1" cstate="print">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8155636" y="5856064"/>
          <a:ext cx="647700" cy="64770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FFD28FC-9116-449E-BA2D-6206EF0C9EE6}" type="datetimeFigureOut">
              <a:rPr lang="en-GB" smtClean="0"/>
              <a:t>02/11/2016</a:t>
            </a:fld>
            <a:endParaRPr lang="en-GB"/>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0A41936-AC49-4872-89F5-592A6C25E6D4}" type="slidenum">
              <a:rPr lang="en-GB" smtClean="0"/>
              <a:t>‹#›</a:t>
            </a:fld>
            <a:endParaRPr lang="en-GB"/>
          </a:p>
        </p:txBody>
      </p:sp>
    </p:spTree>
    <p:extLst>
      <p:ext uri="{BB962C8B-B14F-4D97-AF65-F5344CB8AC3E}">
        <p14:creationId xmlns:p14="http://schemas.microsoft.com/office/powerpoint/2010/main" val="8290535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A32AE27-DB63-4359-9241-BBB93189E4FE}" type="datetimeFigureOut">
              <a:rPr lang="en-GB" smtClean="0"/>
              <a:t>02/11/2016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E4AD4-684A-4506-BF81-7823C41F31BE}" type="slidenum">
              <a:rPr lang="en-GB" smtClean="0"/>
              <a:t>‹#›</a:t>
            </a:fld>
            <a:endParaRPr lang="en-GB"/>
          </a:p>
        </p:txBody>
      </p:sp>
    </p:spTree>
    <p:extLst>
      <p:ext uri="{BB962C8B-B14F-4D97-AF65-F5344CB8AC3E}">
        <p14:creationId xmlns:p14="http://schemas.microsoft.com/office/powerpoint/2010/main" val="3486456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32AE27-DB63-4359-9241-BBB93189E4FE}" type="datetimeFigureOut">
              <a:rPr lang="en-GB" smtClean="0"/>
              <a:t>02/11/2016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E4AD4-684A-4506-BF81-7823C41F31BE}" type="slidenum">
              <a:rPr lang="en-GB" smtClean="0"/>
              <a:t>‹#›</a:t>
            </a:fld>
            <a:endParaRPr lang="en-GB"/>
          </a:p>
        </p:txBody>
      </p:sp>
    </p:spTree>
    <p:extLst>
      <p:ext uri="{BB962C8B-B14F-4D97-AF65-F5344CB8AC3E}">
        <p14:creationId xmlns:p14="http://schemas.microsoft.com/office/powerpoint/2010/main" val="661559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32AE27-DB63-4359-9241-BBB93189E4FE}" type="datetimeFigureOut">
              <a:rPr lang="en-GB" smtClean="0"/>
              <a:t>02/11/2016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E4AD4-684A-4506-BF81-7823C41F31BE}" type="slidenum">
              <a:rPr lang="en-GB" smtClean="0"/>
              <a:t>‹#›</a:t>
            </a:fld>
            <a:endParaRPr lang="en-GB"/>
          </a:p>
        </p:txBody>
      </p:sp>
    </p:spTree>
    <p:extLst>
      <p:ext uri="{BB962C8B-B14F-4D97-AF65-F5344CB8AC3E}">
        <p14:creationId xmlns:p14="http://schemas.microsoft.com/office/powerpoint/2010/main" val="883056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32AE27-DB63-4359-9241-BBB93189E4FE}" type="datetimeFigureOut">
              <a:rPr lang="en-GB" smtClean="0"/>
              <a:t>02/11/2016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E4AD4-684A-4506-BF81-7823C41F31BE}" type="slidenum">
              <a:rPr lang="en-GB" smtClean="0"/>
              <a:t>‹#›</a:t>
            </a:fld>
            <a:endParaRPr lang="en-GB"/>
          </a:p>
        </p:txBody>
      </p:sp>
    </p:spTree>
    <p:extLst>
      <p:ext uri="{BB962C8B-B14F-4D97-AF65-F5344CB8AC3E}">
        <p14:creationId xmlns:p14="http://schemas.microsoft.com/office/powerpoint/2010/main" val="1311802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32AE27-DB63-4359-9241-BBB93189E4FE}" type="datetimeFigureOut">
              <a:rPr lang="en-GB" smtClean="0"/>
              <a:t>02/11/2016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E4AD4-684A-4506-BF81-7823C41F31BE}" type="slidenum">
              <a:rPr lang="en-GB" smtClean="0"/>
              <a:t>‹#›</a:t>
            </a:fld>
            <a:endParaRPr lang="en-GB"/>
          </a:p>
        </p:txBody>
      </p:sp>
    </p:spTree>
    <p:extLst>
      <p:ext uri="{BB962C8B-B14F-4D97-AF65-F5344CB8AC3E}">
        <p14:creationId xmlns:p14="http://schemas.microsoft.com/office/powerpoint/2010/main" val="1190408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A32AE27-DB63-4359-9241-BBB93189E4FE}" type="datetimeFigureOut">
              <a:rPr lang="en-GB" smtClean="0"/>
              <a:t>02/11/2016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DE4AD4-684A-4506-BF81-7823C41F31BE}" type="slidenum">
              <a:rPr lang="en-GB" smtClean="0"/>
              <a:t>‹#›</a:t>
            </a:fld>
            <a:endParaRPr lang="en-GB"/>
          </a:p>
        </p:txBody>
      </p:sp>
    </p:spTree>
    <p:extLst>
      <p:ext uri="{BB962C8B-B14F-4D97-AF65-F5344CB8AC3E}">
        <p14:creationId xmlns:p14="http://schemas.microsoft.com/office/powerpoint/2010/main" val="2374029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A32AE27-DB63-4359-9241-BBB93189E4FE}" type="datetimeFigureOut">
              <a:rPr lang="en-GB" smtClean="0"/>
              <a:t>02/11/2016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DE4AD4-684A-4506-BF81-7823C41F31BE}" type="slidenum">
              <a:rPr lang="en-GB" smtClean="0"/>
              <a:t>‹#›</a:t>
            </a:fld>
            <a:endParaRPr lang="en-GB"/>
          </a:p>
        </p:txBody>
      </p:sp>
    </p:spTree>
    <p:extLst>
      <p:ext uri="{BB962C8B-B14F-4D97-AF65-F5344CB8AC3E}">
        <p14:creationId xmlns:p14="http://schemas.microsoft.com/office/powerpoint/2010/main" val="1702371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A32AE27-DB63-4359-9241-BBB93189E4FE}" type="datetimeFigureOut">
              <a:rPr lang="en-GB" smtClean="0"/>
              <a:t>02/11/2016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DE4AD4-684A-4506-BF81-7823C41F31BE}" type="slidenum">
              <a:rPr lang="en-GB" smtClean="0"/>
              <a:t>‹#›</a:t>
            </a:fld>
            <a:endParaRPr lang="en-GB"/>
          </a:p>
        </p:txBody>
      </p:sp>
    </p:spTree>
    <p:extLst>
      <p:ext uri="{BB962C8B-B14F-4D97-AF65-F5344CB8AC3E}">
        <p14:creationId xmlns:p14="http://schemas.microsoft.com/office/powerpoint/2010/main" val="241001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2AE27-DB63-4359-9241-BBB93189E4FE}" type="datetimeFigureOut">
              <a:rPr lang="en-GB" smtClean="0"/>
              <a:t>02/11/2016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DE4AD4-684A-4506-BF81-7823C41F31BE}" type="slidenum">
              <a:rPr lang="en-GB" smtClean="0"/>
              <a:t>‹#›</a:t>
            </a:fld>
            <a:endParaRPr lang="en-GB"/>
          </a:p>
        </p:txBody>
      </p:sp>
    </p:spTree>
    <p:extLst>
      <p:ext uri="{BB962C8B-B14F-4D97-AF65-F5344CB8AC3E}">
        <p14:creationId xmlns:p14="http://schemas.microsoft.com/office/powerpoint/2010/main" val="814211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2AE27-DB63-4359-9241-BBB93189E4FE}" type="datetimeFigureOut">
              <a:rPr lang="en-GB" smtClean="0"/>
              <a:t>02/11/2016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DE4AD4-684A-4506-BF81-7823C41F31BE}" type="slidenum">
              <a:rPr lang="en-GB" smtClean="0"/>
              <a:t>‹#›</a:t>
            </a:fld>
            <a:endParaRPr lang="en-GB"/>
          </a:p>
        </p:txBody>
      </p:sp>
    </p:spTree>
    <p:extLst>
      <p:ext uri="{BB962C8B-B14F-4D97-AF65-F5344CB8AC3E}">
        <p14:creationId xmlns:p14="http://schemas.microsoft.com/office/powerpoint/2010/main" val="663911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32AE27-DB63-4359-9241-BBB93189E4FE}" type="datetimeFigureOut">
              <a:rPr lang="en-GB" smtClean="0"/>
              <a:t>02/11/2016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DE4AD4-684A-4506-BF81-7823C41F31BE}" type="slidenum">
              <a:rPr lang="en-GB" smtClean="0"/>
              <a:t>‹#›</a:t>
            </a:fld>
            <a:endParaRPr lang="en-GB"/>
          </a:p>
        </p:txBody>
      </p:sp>
    </p:spTree>
    <p:extLst>
      <p:ext uri="{BB962C8B-B14F-4D97-AF65-F5344CB8AC3E}">
        <p14:creationId xmlns:p14="http://schemas.microsoft.com/office/powerpoint/2010/main" val="24151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2AE27-DB63-4359-9241-BBB93189E4FE}" type="datetimeFigureOut">
              <a:rPr lang="en-GB" smtClean="0"/>
              <a:t>02/11/2016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E4AD4-684A-4506-BF81-7823C41F31BE}" type="slidenum">
              <a:rPr lang="en-GB" smtClean="0"/>
              <a:t>‹#›</a:t>
            </a:fld>
            <a:endParaRPr lang="en-GB"/>
          </a:p>
        </p:txBody>
      </p:sp>
    </p:spTree>
    <p:extLst>
      <p:ext uri="{BB962C8B-B14F-4D97-AF65-F5344CB8AC3E}">
        <p14:creationId xmlns:p14="http://schemas.microsoft.com/office/powerpoint/2010/main" val="1893525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3051770"/>
          </a:xfrm>
        </p:spPr>
        <p:txBody>
          <a:bodyPr>
            <a:normAutofit fontScale="90000"/>
          </a:bodyPr>
          <a:lstStyle/>
          <a:p>
            <a:r>
              <a:rPr lang="en-GB" b="1" dirty="0"/>
              <a:t>Measuring housing requirements in England to </a:t>
            </a:r>
            <a:r>
              <a:rPr lang="en-GB" b="1" dirty="0" smtClean="0"/>
              <a:t>2037</a:t>
            </a:r>
            <a:br>
              <a:rPr lang="en-GB" b="1" dirty="0" smtClean="0"/>
            </a:br>
            <a:r>
              <a:rPr lang="en-GB" b="1" dirty="0" smtClean="0"/>
              <a:t/>
            </a:r>
            <a:br>
              <a:rPr lang="en-GB" b="1" dirty="0" smtClean="0"/>
            </a:br>
            <a:r>
              <a:rPr lang="en-GB" sz="3200" dirty="0" smtClean="0"/>
              <a:t>Christine Whitehead</a:t>
            </a:r>
            <a:br>
              <a:rPr lang="en-GB" sz="3200" dirty="0" smtClean="0"/>
            </a:br>
            <a:r>
              <a:rPr lang="en-GB" sz="3200" dirty="0" smtClean="0"/>
              <a:t>LSE  </a:t>
            </a:r>
            <a:endParaRPr lang="en-GB" sz="3200" dirty="0"/>
          </a:p>
        </p:txBody>
      </p:sp>
      <p:sp>
        <p:nvSpPr>
          <p:cNvPr id="3" name="Subtitle 2"/>
          <p:cNvSpPr>
            <a:spLocks noGrp="1"/>
          </p:cNvSpPr>
          <p:nvPr>
            <p:ph type="subTitle" idx="1"/>
          </p:nvPr>
        </p:nvSpPr>
        <p:spPr/>
        <p:txBody>
          <a:bodyPr>
            <a:normAutofit fontScale="92500" lnSpcReduction="20000"/>
          </a:bodyPr>
          <a:lstStyle/>
          <a:p>
            <a:r>
              <a:rPr lang="en-GB" b="1" dirty="0"/>
              <a:t>Future Housing Needs and How Best to Meet Them?</a:t>
            </a:r>
            <a:endParaRPr lang="en-GB" dirty="0"/>
          </a:p>
          <a:p>
            <a:r>
              <a:rPr lang="en-GB" dirty="0" smtClean="0"/>
              <a:t>TWRI Conference</a:t>
            </a:r>
          </a:p>
          <a:p>
            <a:r>
              <a:rPr lang="en-GB" dirty="0" smtClean="0"/>
              <a:t>November 4</a:t>
            </a:r>
            <a:r>
              <a:rPr lang="en-GB" baseline="30000" dirty="0" smtClean="0"/>
              <a:t>th</a:t>
            </a:r>
            <a:r>
              <a:rPr lang="en-GB" dirty="0" smtClean="0"/>
              <a:t> 2016</a:t>
            </a:r>
            <a:endParaRPr lang="en-GB"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4836" y="5805264"/>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9438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t>Can we even meet the current housing requirement? </a:t>
            </a:r>
          </a:p>
        </p:txBody>
      </p:sp>
      <p:sp>
        <p:nvSpPr>
          <p:cNvPr id="3" name="Content Placeholder 2"/>
          <p:cNvSpPr>
            <a:spLocks noGrp="1"/>
          </p:cNvSpPr>
          <p:nvPr>
            <p:ph idx="1"/>
          </p:nvPr>
        </p:nvSpPr>
        <p:spPr>
          <a:xfrm>
            <a:off x="457200" y="1772816"/>
            <a:ext cx="8229600" cy="4353347"/>
          </a:xfrm>
        </p:spPr>
        <p:txBody>
          <a:bodyPr>
            <a:normAutofit fontScale="85000" lnSpcReduction="10000"/>
          </a:bodyPr>
          <a:lstStyle/>
          <a:p>
            <a:r>
              <a:rPr lang="en-GB" dirty="0"/>
              <a:t>Since 2011 levels of housing output have been running far below projected requirements.</a:t>
            </a:r>
          </a:p>
          <a:p>
            <a:r>
              <a:rPr lang="en-GB" dirty="0"/>
              <a:t>If we wanted to get back on track it would need something over 300,000 per annum for the next five years – including a tripling of output levels in London</a:t>
            </a:r>
            <a:r>
              <a:rPr lang="en-GB" dirty="0" smtClean="0"/>
              <a:t>.</a:t>
            </a:r>
            <a:endParaRPr lang="en-GB" dirty="0"/>
          </a:p>
          <a:p>
            <a:r>
              <a:rPr lang="en-GB" dirty="0"/>
              <a:t>Achieving that of course would ensure that the government’s aspiration of 1 million units by the end of 2020 would be significantly exceeded.</a:t>
            </a:r>
          </a:p>
          <a:p>
            <a:r>
              <a:rPr lang="en-GB" dirty="0"/>
              <a:t>But is there any possibility that this can be achieved year-by-year? </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2053" y="5796128"/>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8753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normAutofit fontScale="90000"/>
          </a:bodyPr>
          <a:lstStyle/>
          <a:p>
            <a:r>
              <a:rPr lang="en-US" dirty="0"/>
              <a:t>Homes built and needed</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76735149"/>
              </p:ext>
            </p:extLst>
          </p:nvPr>
        </p:nvGraphicFramePr>
        <p:xfrm>
          <a:off x="827585" y="1412777"/>
          <a:ext cx="7128790" cy="4950633"/>
        </p:xfrm>
        <a:graphic>
          <a:graphicData uri="http://schemas.openxmlformats.org/drawingml/2006/table">
            <a:tbl>
              <a:tblPr>
                <a:tableStyleId>{5C22544A-7EE6-4342-B048-85BDC9FD1C3A}</a:tableStyleId>
              </a:tblPr>
              <a:tblGrid>
                <a:gridCol w="1425758">
                  <a:extLst>
                    <a:ext uri="{9D8B030D-6E8A-4147-A177-3AD203B41FA5}">
                      <a16:colId xmlns="" xmlns:a16="http://schemas.microsoft.com/office/drawing/2014/main" val="20000"/>
                    </a:ext>
                  </a:extLst>
                </a:gridCol>
                <a:gridCol w="1425758">
                  <a:extLst>
                    <a:ext uri="{9D8B030D-6E8A-4147-A177-3AD203B41FA5}">
                      <a16:colId xmlns="" xmlns:a16="http://schemas.microsoft.com/office/drawing/2014/main" val="20001"/>
                    </a:ext>
                  </a:extLst>
                </a:gridCol>
                <a:gridCol w="1425758">
                  <a:extLst>
                    <a:ext uri="{9D8B030D-6E8A-4147-A177-3AD203B41FA5}">
                      <a16:colId xmlns="" xmlns:a16="http://schemas.microsoft.com/office/drawing/2014/main" val="20002"/>
                    </a:ext>
                  </a:extLst>
                </a:gridCol>
                <a:gridCol w="1425758">
                  <a:extLst>
                    <a:ext uri="{9D8B030D-6E8A-4147-A177-3AD203B41FA5}">
                      <a16:colId xmlns="" xmlns:a16="http://schemas.microsoft.com/office/drawing/2014/main" val="20003"/>
                    </a:ext>
                  </a:extLst>
                </a:gridCol>
                <a:gridCol w="1425758">
                  <a:extLst>
                    <a:ext uri="{9D8B030D-6E8A-4147-A177-3AD203B41FA5}">
                      <a16:colId xmlns="" xmlns:a16="http://schemas.microsoft.com/office/drawing/2014/main" val="20004"/>
                    </a:ext>
                  </a:extLst>
                </a:gridCol>
              </a:tblGrid>
              <a:tr h="526101">
                <a:tc gridSpan="3">
                  <a:txBody>
                    <a:bodyPr/>
                    <a:lstStyle/>
                    <a:p>
                      <a:pPr algn="l" fontAlgn="b"/>
                      <a:endParaRPr lang="en-US" sz="1100" b="0" i="0" u="none" strike="noStrike" dirty="0">
                        <a:solidFill>
                          <a:srgbClr val="000000"/>
                        </a:solidFill>
                        <a:effectLst/>
                        <a:latin typeface="Calibri" charset="0"/>
                      </a:endParaRPr>
                    </a:p>
                  </a:txBody>
                  <a:tcPr marL="12700" marR="12700" marT="12700" marB="0" anchor="b"/>
                </a:tc>
                <a:tc hMerge="1">
                  <a:txBody>
                    <a:bodyPr/>
                    <a:lstStyle/>
                    <a:p>
                      <a:endParaRPr lang="en-US"/>
                    </a:p>
                  </a:txBody>
                  <a:tcPr/>
                </a:tc>
                <a:tc hMerge="1">
                  <a:txBody>
                    <a:bodyPr/>
                    <a:lstStyle/>
                    <a:p>
                      <a:endParaRPr lang="en-US"/>
                    </a:p>
                  </a:txBody>
                  <a:tcPr/>
                </a:tc>
                <a:tc>
                  <a:txBody>
                    <a:bodyPr/>
                    <a:lstStyle/>
                    <a:p>
                      <a:pPr algn="l" fontAlgn="b"/>
                      <a:r>
                        <a:rPr lang="sk-SK" sz="1100" u="none" strike="noStrike">
                          <a:effectLst/>
                        </a:rPr>
                        <a:t> </a:t>
                      </a:r>
                      <a:endParaRPr lang="sk-SK" sz="1100" b="0" i="0" u="none" strike="noStrike">
                        <a:solidFill>
                          <a:srgbClr val="000000"/>
                        </a:solidFill>
                        <a:effectLst/>
                        <a:latin typeface="Calibri" charset="0"/>
                      </a:endParaRPr>
                    </a:p>
                  </a:txBody>
                  <a:tcPr marL="12700" marR="12700" marT="12700" marB="0" anchor="b"/>
                </a:tc>
                <a:tc>
                  <a:txBody>
                    <a:bodyPr/>
                    <a:lstStyle/>
                    <a:p>
                      <a:pPr algn="l" fontAlgn="b"/>
                      <a:r>
                        <a:rPr lang="sk-SK" sz="1100" u="none" strike="noStrike">
                          <a:effectLst/>
                        </a:rPr>
                        <a:t> </a:t>
                      </a:r>
                      <a:endParaRPr lang="sk-SK" sz="1100" b="0" i="0" u="none" strike="noStrike">
                        <a:solidFill>
                          <a:srgbClr val="000000"/>
                        </a:solidFill>
                        <a:effectLst/>
                        <a:latin typeface="Calibri" charset="0"/>
                      </a:endParaRPr>
                    </a:p>
                  </a:txBody>
                  <a:tcPr marL="12700" marR="12700" marT="12700" marB="0" anchor="b"/>
                </a:tc>
                <a:extLst>
                  <a:ext uri="{0D108BD9-81ED-4DB2-BD59-A6C34878D82A}">
                    <a16:rowId xmlns="" xmlns:a16="http://schemas.microsoft.com/office/drawing/2014/main" val="10000"/>
                  </a:ext>
                </a:extLst>
              </a:tr>
              <a:tr h="1295237">
                <a:tc>
                  <a:txBody>
                    <a:bodyPr/>
                    <a:lstStyle/>
                    <a:p>
                      <a:pPr algn="l" fontAlgn="b"/>
                      <a:r>
                        <a:rPr lang="sk-SK" sz="1100" u="none" strike="noStrike" dirty="0">
                          <a:effectLst/>
                        </a:rPr>
                        <a:t> </a:t>
                      </a:r>
                      <a:endParaRPr lang="sk-SK" sz="1100" b="0" i="0" u="none" strike="noStrike" dirty="0">
                        <a:solidFill>
                          <a:srgbClr val="000000"/>
                        </a:solidFill>
                        <a:effectLst/>
                        <a:latin typeface="Calibri" charset="0"/>
                      </a:endParaRPr>
                    </a:p>
                  </a:txBody>
                  <a:tcPr marL="12700" marR="12700" marT="12700" marB="0" anchor="b"/>
                </a:tc>
                <a:tc>
                  <a:txBody>
                    <a:bodyPr/>
                    <a:lstStyle/>
                    <a:p>
                      <a:pPr algn="ctr" fontAlgn="b"/>
                      <a:r>
                        <a:rPr lang="en-US" sz="1100" u="none" strike="noStrike" dirty="0">
                          <a:effectLst/>
                        </a:rPr>
                        <a:t>Built 2011-15/</a:t>
                      </a:r>
                    </a:p>
                    <a:p>
                      <a:pPr algn="ctr" fontAlgn="b"/>
                      <a:r>
                        <a:rPr lang="en-US" sz="1100" u="none" strike="noStrike" dirty="0">
                          <a:effectLst/>
                        </a:rPr>
                        <a:t>Per year</a:t>
                      </a:r>
                      <a:endParaRPr lang="en-US" sz="1100" b="0" i="0" u="none" strike="noStrike" dirty="0">
                        <a:solidFill>
                          <a:srgbClr val="000000"/>
                        </a:solidFill>
                        <a:effectLst/>
                        <a:latin typeface="Calibri" charset="0"/>
                      </a:endParaRPr>
                    </a:p>
                  </a:txBody>
                  <a:tcPr marL="12700" marR="12700" marT="12700" marB="0" vert="vert270" anchor="b"/>
                </a:tc>
                <a:tc>
                  <a:txBody>
                    <a:bodyPr/>
                    <a:lstStyle/>
                    <a:p>
                      <a:pPr algn="ctr" fontAlgn="b"/>
                      <a:r>
                        <a:rPr lang="en-US" sz="1100" u="none" strike="noStrike" dirty="0">
                          <a:effectLst/>
                        </a:rPr>
                        <a:t>Needed 2011-15/</a:t>
                      </a:r>
                    </a:p>
                    <a:p>
                      <a:pPr algn="ctr" fontAlgn="b"/>
                      <a:r>
                        <a:rPr lang="en-US" sz="1100" u="none" strike="noStrike" dirty="0">
                          <a:effectLst/>
                        </a:rPr>
                        <a:t>Per year</a:t>
                      </a:r>
                      <a:endParaRPr lang="en-US" sz="1100" b="0" i="0" u="none" strike="noStrike" dirty="0">
                        <a:solidFill>
                          <a:srgbClr val="000000"/>
                        </a:solidFill>
                        <a:effectLst/>
                        <a:latin typeface="Calibri" charset="0"/>
                      </a:endParaRPr>
                    </a:p>
                  </a:txBody>
                  <a:tcPr marL="12700" marR="12700" marT="12700" marB="0" vert="vert270" anchor="b"/>
                </a:tc>
                <a:tc>
                  <a:txBody>
                    <a:bodyPr/>
                    <a:lstStyle/>
                    <a:p>
                      <a:pPr algn="ctr" fontAlgn="b"/>
                      <a:r>
                        <a:rPr lang="en-US" sz="1100" u="none" strike="noStrike">
                          <a:effectLst/>
                        </a:rPr>
                        <a:t>% built of needed</a:t>
                      </a:r>
                      <a:endParaRPr lang="en-US" sz="1100" b="0" i="0" u="none" strike="noStrike">
                        <a:solidFill>
                          <a:srgbClr val="000000"/>
                        </a:solidFill>
                        <a:effectLst/>
                        <a:latin typeface="Calibri" charset="0"/>
                      </a:endParaRPr>
                    </a:p>
                  </a:txBody>
                  <a:tcPr marL="12700" marR="12700" marT="12700" marB="0" vert="vert270" anchor="b"/>
                </a:tc>
                <a:tc>
                  <a:txBody>
                    <a:bodyPr/>
                    <a:lstStyle/>
                    <a:p>
                      <a:pPr algn="ctr" fontAlgn="b"/>
                      <a:r>
                        <a:rPr lang="en-US" sz="1100" u="none" strike="noStrike">
                          <a:effectLst/>
                        </a:rPr>
                        <a:t>Needed/year 2015-20 to catch up</a:t>
                      </a:r>
                      <a:endParaRPr lang="en-US" sz="1100" b="0" i="0" u="none" strike="noStrike">
                        <a:solidFill>
                          <a:srgbClr val="000000"/>
                        </a:solidFill>
                        <a:effectLst/>
                        <a:latin typeface="Calibri" charset="0"/>
                      </a:endParaRPr>
                    </a:p>
                  </a:txBody>
                  <a:tcPr marL="12700" marR="12700" marT="12700" marB="0" vert="vert270" anchor="b"/>
                </a:tc>
                <a:extLst>
                  <a:ext uri="{0D108BD9-81ED-4DB2-BD59-A6C34878D82A}">
                    <a16:rowId xmlns="" xmlns:a16="http://schemas.microsoft.com/office/drawing/2014/main" val="10001"/>
                  </a:ext>
                </a:extLst>
              </a:tr>
              <a:tr h="310857">
                <a:tc>
                  <a:txBody>
                    <a:bodyPr/>
                    <a:lstStyle/>
                    <a:p>
                      <a:pPr algn="r" fontAlgn="b"/>
                      <a:r>
                        <a:rPr lang="en-US" sz="1100" u="none" strike="noStrike">
                          <a:effectLst/>
                        </a:rPr>
                        <a:t>North East</a:t>
                      </a:r>
                      <a:endParaRPr lang="en-US" sz="1100" b="0" i="0" u="none" strike="noStrike">
                        <a:solidFill>
                          <a:srgbClr val="000000"/>
                        </a:solidFill>
                        <a:effectLst/>
                        <a:latin typeface="Calibri" charset="0"/>
                      </a:endParaRPr>
                    </a:p>
                  </a:txBody>
                  <a:tcPr marL="12700" marR="12700" marT="12700" marB="0" anchor="b"/>
                </a:tc>
                <a:tc>
                  <a:txBody>
                    <a:bodyPr/>
                    <a:lstStyle/>
                    <a:p>
                      <a:pPr algn="r" fontAlgn="b"/>
                      <a:r>
                        <a:rPr lang="is-IS" sz="1100" u="none" strike="noStrike">
                          <a:effectLst/>
                        </a:rPr>
                        <a:t>5000</a:t>
                      </a:r>
                      <a:endParaRPr lang="is-IS" sz="1100" b="0" i="0" u="none" strike="noStrike">
                        <a:solidFill>
                          <a:srgbClr val="000000"/>
                        </a:solidFill>
                        <a:effectLst/>
                        <a:latin typeface="Calibri" charset="0"/>
                      </a:endParaRPr>
                    </a:p>
                  </a:txBody>
                  <a:tcPr marL="12700" marR="12700" marT="12700" marB="0" anchor="b"/>
                </a:tc>
                <a:tc>
                  <a:txBody>
                    <a:bodyPr/>
                    <a:lstStyle/>
                    <a:p>
                      <a:pPr algn="r" fontAlgn="b"/>
                      <a:r>
                        <a:rPr lang="de-DE" sz="1100" u="none" strike="noStrike">
                          <a:effectLst/>
                        </a:rPr>
                        <a:t>6000</a:t>
                      </a:r>
                      <a:endParaRPr lang="de-DE" sz="1100" b="0" i="0" u="none" strike="noStrike">
                        <a:solidFill>
                          <a:srgbClr val="000000"/>
                        </a:solidFill>
                        <a:effectLst/>
                        <a:latin typeface="Calibri" charset="0"/>
                      </a:endParaRPr>
                    </a:p>
                  </a:txBody>
                  <a:tcPr marL="12700" marR="12700" marT="12700" marB="0" anchor="b"/>
                </a:tc>
                <a:tc>
                  <a:txBody>
                    <a:bodyPr/>
                    <a:lstStyle/>
                    <a:p>
                      <a:pPr algn="r" fontAlgn="b"/>
                      <a:r>
                        <a:rPr lang="it-IT" sz="1100" u="none" strike="noStrike" dirty="0">
                          <a:effectLst/>
                        </a:rPr>
                        <a:t>85%</a:t>
                      </a:r>
                      <a:endParaRPr lang="it-IT" sz="1100" b="0" i="0" u="none" strike="noStrike" dirty="0">
                        <a:solidFill>
                          <a:srgbClr val="000000"/>
                        </a:solidFill>
                        <a:effectLst/>
                        <a:latin typeface="Calibri" charset="0"/>
                      </a:endParaRPr>
                    </a:p>
                  </a:txBody>
                  <a:tcPr marL="12700" marR="12700" marT="12700" marB="0" anchor="b"/>
                </a:tc>
                <a:tc>
                  <a:txBody>
                    <a:bodyPr/>
                    <a:lstStyle/>
                    <a:p>
                      <a:pPr algn="r" fontAlgn="b"/>
                      <a:r>
                        <a:rPr lang="is-IS" sz="1100" u="none" strike="noStrike">
                          <a:effectLst/>
                        </a:rPr>
                        <a:t>8000</a:t>
                      </a:r>
                      <a:endParaRPr lang="is-IS" sz="1100" b="0" i="0" u="none" strike="noStrike">
                        <a:solidFill>
                          <a:srgbClr val="000000"/>
                        </a:solidFill>
                        <a:effectLst/>
                        <a:latin typeface="Calibri" charset="0"/>
                      </a:endParaRPr>
                    </a:p>
                  </a:txBody>
                  <a:tcPr marL="12700" marR="12700" marT="12700" marB="0" anchor="b"/>
                </a:tc>
                <a:extLst>
                  <a:ext uri="{0D108BD9-81ED-4DB2-BD59-A6C34878D82A}">
                    <a16:rowId xmlns="" xmlns:a16="http://schemas.microsoft.com/office/drawing/2014/main" val="10002"/>
                  </a:ext>
                </a:extLst>
              </a:tr>
              <a:tr h="310857">
                <a:tc>
                  <a:txBody>
                    <a:bodyPr/>
                    <a:lstStyle/>
                    <a:p>
                      <a:pPr algn="r" fontAlgn="b"/>
                      <a:r>
                        <a:rPr lang="en-US" sz="1100" u="none" strike="noStrike">
                          <a:effectLst/>
                        </a:rPr>
                        <a:t>North West</a:t>
                      </a:r>
                      <a:endParaRPr lang="en-US" sz="1100" b="0" i="0" u="none" strike="noStrike">
                        <a:solidFill>
                          <a:srgbClr val="000000"/>
                        </a:solidFill>
                        <a:effectLst/>
                        <a:latin typeface="Calibri" charset="0"/>
                      </a:endParaRPr>
                    </a:p>
                  </a:txBody>
                  <a:tcPr marL="12700" marR="12700" marT="12700" marB="0" anchor="b"/>
                </a:tc>
                <a:tc>
                  <a:txBody>
                    <a:bodyPr/>
                    <a:lstStyle/>
                    <a:p>
                      <a:pPr algn="r" fontAlgn="b"/>
                      <a:r>
                        <a:rPr lang="is-IS" sz="1100" u="none" strike="noStrike">
                          <a:effectLst/>
                        </a:rPr>
                        <a:t>11000</a:t>
                      </a:r>
                      <a:endParaRPr lang="is-IS" sz="1100" b="0" i="0" u="none" strike="noStrike">
                        <a:solidFill>
                          <a:srgbClr val="000000"/>
                        </a:solidFill>
                        <a:effectLst/>
                        <a:latin typeface="Calibri" charset="0"/>
                      </a:endParaRPr>
                    </a:p>
                  </a:txBody>
                  <a:tcPr marL="12700" marR="12700" marT="12700" marB="0" anchor="b"/>
                </a:tc>
                <a:tc>
                  <a:txBody>
                    <a:bodyPr/>
                    <a:lstStyle/>
                    <a:p>
                      <a:pPr algn="r" fontAlgn="b"/>
                      <a:r>
                        <a:rPr lang="is-IS" sz="1100" u="none" strike="noStrike">
                          <a:effectLst/>
                        </a:rPr>
                        <a:t>20000</a:t>
                      </a:r>
                      <a:endParaRPr lang="is-IS" sz="1100" b="0" i="0" u="none" strike="noStrike">
                        <a:solidFill>
                          <a:srgbClr val="000000"/>
                        </a:solidFill>
                        <a:effectLst/>
                        <a:latin typeface="Calibri" charset="0"/>
                      </a:endParaRPr>
                    </a:p>
                  </a:txBody>
                  <a:tcPr marL="12700" marR="12700" marT="12700" marB="0" anchor="b"/>
                </a:tc>
                <a:tc>
                  <a:txBody>
                    <a:bodyPr/>
                    <a:lstStyle/>
                    <a:p>
                      <a:pPr algn="r" fontAlgn="b"/>
                      <a:r>
                        <a:rPr lang="pt-BR" sz="1100" u="none" strike="noStrike">
                          <a:effectLst/>
                        </a:rPr>
                        <a:t>53%</a:t>
                      </a:r>
                      <a:endParaRPr lang="pt-BR" sz="1100" b="0" i="0" u="none" strike="noStrike">
                        <a:solidFill>
                          <a:srgbClr val="000000"/>
                        </a:solidFill>
                        <a:effectLst/>
                        <a:latin typeface="Calibri" charset="0"/>
                      </a:endParaRPr>
                    </a:p>
                  </a:txBody>
                  <a:tcPr marL="12700" marR="12700" marT="12700" marB="0" anchor="b"/>
                </a:tc>
                <a:tc>
                  <a:txBody>
                    <a:bodyPr/>
                    <a:lstStyle/>
                    <a:p>
                      <a:pPr algn="r" fontAlgn="b"/>
                      <a:r>
                        <a:rPr lang="is-IS" sz="1100" u="none" strike="noStrike">
                          <a:effectLst/>
                        </a:rPr>
                        <a:t>29000</a:t>
                      </a:r>
                      <a:endParaRPr lang="is-IS" sz="1100" b="0" i="0" u="none" strike="noStrike">
                        <a:solidFill>
                          <a:srgbClr val="000000"/>
                        </a:solidFill>
                        <a:effectLst/>
                        <a:latin typeface="Calibri" charset="0"/>
                      </a:endParaRPr>
                    </a:p>
                  </a:txBody>
                  <a:tcPr marL="12700" marR="12700" marT="12700" marB="0" anchor="b"/>
                </a:tc>
                <a:extLst>
                  <a:ext uri="{0D108BD9-81ED-4DB2-BD59-A6C34878D82A}">
                    <a16:rowId xmlns="" xmlns:a16="http://schemas.microsoft.com/office/drawing/2014/main" val="10003"/>
                  </a:ext>
                </a:extLst>
              </a:tr>
              <a:tr h="310857">
                <a:tc>
                  <a:txBody>
                    <a:bodyPr/>
                    <a:lstStyle/>
                    <a:p>
                      <a:pPr algn="r" fontAlgn="b"/>
                      <a:r>
                        <a:rPr lang="en-US" sz="1100" u="none" strike="noStrike">
                          <a:effectLst/>
                        </a:rPr>
                        <a:t>Y &amp; H</a:t>
                      </a:r>
                      <a:endParaRPr lang="en-US" sz="1100" b="0" i="0" u="none" strike="noStrike">
                        <a:solidFill>
                          <a:srgbClr val="000000"/>
                        </a:solidFill>
                        <a:effectLst/>
                        <a:latin typeface="Calibri" charset="0"/>
                      </a:endParaRPr>
                    </a:p>
                  </a:txBody>
                  <a:tcPr marL="12700" marR="12700" marT="12700" marB="0" anchor="b"/>
                </a:tc>
                <a:tc>
                  <a:txBody>
                    <a:bodyPr/>
                    <a:lstStyle/>
                    <a:p>
                      <a:pPr algn="r" fontAlgn="b"/>
                      <a:r>
                        <a:rPr lang="is-IS" sz="1100" u="none" strike="noStrike">
                          <a:effectLst/>
                        </a:rPr>
                        <a:t>9000</a:t>
                      </a:r>
                      <a:endParaRPr lang="is-IS" sz="1100" b="0" i="0" u="none" strike="noStrike">
                        <a:solidFill>
                          <a:srgbClr val="000000"/>
                        </a:solidFill>
                        <a:effectLst/>
                        <a:latin typeface="Calibri" charset="0"/>
                      </a:endParaRPr>
                    </a:p>
                  </a:txBody>
                  <a:tcPr marL="12700" marR="12700" marT="12700" marB="0" anchor="b"/>
                </a:tc>
                <a:tc>
                  <a:txBody>
                    <a:bodyPr/>
                    <a:lstStyle/>
                    <a:p>
                      <a:pPr algn="r" fontAlgn="b"/>
                      <a:r>
                        <a:rPr lang="de-DE" sz="1100" u="none" strike="noStrike">
                          <a:effectLst/>
                        </a:rPr>
                        <a:t>16000</a:t>
                      </a:r>
                      <a:endParaRPr lang="de-DE" sz="1100" b="0" i="0" u="none" strike="noStrike">
                        <a:solidFill>
                          <a:srgbClr val="000000"/>
                        </a:solidFill>
                        <a:effectLst/>
                        <a:latin typeface="Calibri" charset="0"/>
                      </a:endParaRPr>
                    </a:p>
                  </a:txBody>
                  <a:tcPr marL="12700" marR="12700" marT="12700" marB="0" anchor="b"/>
                </a:tc>
                <a:tc>
                  <a:txBody>
                    <a:bodyPr/>
                    <a:lstStyle/>
                    <a:p>
                      <a:pPr algn="r" fontAlgn="b"/>
                      <a:r>
                        <a:rPr lang="pt-BR" sz="1100" u="none" strike="noStrike">
                          <a:effectLst/>
                        </a:rPr>
                        <a:t>57%</a:t>
                      </a:r>
                      <a:endParaRPr lang="pt-BR" sz="1100" b="0" i="0" u="none" strike="noStrike">
                        <a:solidFill>
                          <a:srgbClr val="000000"/>
                        </a:solidFill>
                        <a:effectLst/>
                        <a:latin typeface="Calibri" charset="0"/>
                      </a:endParaRPr>
                    </a:p>
                  </a:txBody>
                  <a:tcPr marL="12700" marR="12700" marT="12700" marB="0" anchor="b"/>
                </a:tc>
                <a:tc>
                  <a:txBody>
                    <a:bodyPr/>
                    <a:lstStyle/>
                    <a:p>
                      <a:pPr algn="r" fontAlgn="b"/>
                      <a:r>
                        <a:rPr lang="is-IS" sz="1100" u="none" strike="noStrike">
                          <a:effectLst/>
                        </a:rPr>
                        <a:t>23000</a:t>
                      </a:r>
                      <a:endParaRPr lang="is-IS" sz="1100" b="0" i="0" u="none" strike="noStrike">
                        <a:solidFill>
                          <a:srgbClr val="000000"/>
                        </a:solidFill>
                        <a:effectLst/>
                        <a:latin typeface="Calibri" charset="0"/>
                      </a:endParaRPr>
                    </a:p>
                  </a:txBody>
                  <a:tcPr marL="12700" marR="12700" marT="12700" marB="0" anchor="b"/>
                </a:tc>
                <a:extLst>
                  <a:ext uri="{0D108BD9-81ED-4DB2-BD59-A6C34878D82A}">
                    <a16:rowId xmlns="" xmlns:a16="http://schemas.microsoft.com/office/drawing/2014/main" val="10004"/>
                  </a:ext>
                </a:extLst>
              </a:tr>
              <a:tr h="310857">
                <a:tc>
                  <a:txBody>
                    <a:bodyPr/>
                    <a:lstStyle/>
                    <a:p>
                      <a:pPr algn="r" fontAlgn="b"/>
                      <a:r>
                        <a:rPr lang="en-US" sz="1100" u="none" strike="noStrike">
                          <a:effectLst/>
                        </a:rPr>
                        <a:t>East Midlands</a:t>
                      </a:r>
                      <a:endParaRPr lang="en-US" sz="1100" b="0" i="0" u="none" strike="noStrike">
                        <a:solidFill>
                          <a:srgbClr val="000000"/>
                        </a:solidFill>
                        <a:effectLst/>
                        <a:latin typeface="Calibri" charset="0"/>
                      </a:endParaRPr>
                    </a:p>
                  </a:txBody>
                  <a:tcPr marL="12700" marR="12700" marT="12700" marB="0" anchor="b"/>
                </a:tc>
                <a:tc>
                  <a:txBody>
                    <a:bodyPr/>
                    <a:lstStyle/>
                    <a:p>
                      <a:pPr algn="r" fontAlgn="b"/>
                      <a:r>
                        <a:rPr lang="is-IS" sz="1100" u="none" strike="noStrike">
                          <a:effectLst/>
                        </a:rPr>
                        <a:t>11000</a:t>
                      </a:r>
                      <a:endParaRPr lang="is-IS" sz="1100" b="0" i="0" u="none" strike="noStrike">
                        <a:solidFill>
                          <a:srgbClr val="000000"/>
                        </a:solidFill>
                        <a:effectLst/>
                        <a:latin typeface="Calibri" charset="0"/>
                      </a:endParaRPr>
                    </a:p>
                  </a:txBody>
                  <a:tcPr marL="12700" marR="12700" marT="12700" marB="0" anchor="b"/>
                </a:tc>
                <a:tc>
                  <a:txBody>
                    <a:bodyPr/>
                    <a:lstStyle/>
                    <a:p>
                      <a:pPr algn="r" fontAlgn="b"/>
                      <a:r>
                        <a:rPr lang="de-DE" sz="1100" u="none" strike="noStrike">
                          <a:effectLst/>
                        </a:rPr>
                        <a:t>16000</a:t>
                      </a:r>
                      <a:endParaRPr lang="de-DE" sz="1100" b="0" i="0" u="none" strike="noStrike">
                        <a:solidFill>
                          <a:srgbClr val="000000"/>
                        </a:solidFill>
                        <a:effectLst/>
                        <a:latin typeface="Calibri" charset="0"/>
                      </a:endParaRPr>
                    </a:p>
                  </a:txBody>
                  <a:tcPr marL="12700" marR="12700" marT="12700" marB="0" anchor="b"/>
                </a:tc>
                <a:tc>
                  <a:txBody>
                    <a:bodyPr/>
                    <a:lstStyle/>
                    <a:p>
                      <a:pPr algn="r" fontAlgn="b"/>
                      <a:r>
                        <a:rPr lang="it-IT" sz="1100" u="none" strike="noStrike">
                          <a:effectLst/>
                        </a:rPr>
                        <a:t>65%</a:t>
                      </a:r>
                      <a:endParaRPr lang="it-IT" sz="1100" b="0" i="0" u="none" strike="noStrike">
                        <a:solidFill>
                          <a:srgbClr val="000000"/>
                        </a:solidFill>
                        <a:effectLst/>
                        <a:latin typeface="Calibri" charset="0"/>
                      </a:endParaRPr>
                    </a:p>
                  </a:txBody>
                  <a:tcPr marL="12700" marR="12700" marT="12700" marB="0" anchor="b"/>
                </a:tc>
                <a:tc>
                  <a:txBody>
                    <a:bodyPr/>
                    <a:lstStyle/>
                    <a:p>
                      <a:pPr algn="r" fontAlgn="b"/>
                      <a:r>
                        <a:rPr lang="is-IS" sz="1100" u="none" strike="noStrike">
                          <a:effectLst/>
                        </a:rPr>
                        <a:t>22000</a:t>
                      </a:r>
                      <a:endParaRPr lang="is-IS" sz="1100" b="0" i="0" u="none" strike="noStrike">
                        <a:solidFill>
                          <a:srgbClr val="000000"/>
                        </a:solidFill>
                        <a:effectLst/>
                        <a:latin typeface="Calibri" charset="0"/>
                      </a:endParaRPr>
                    </a:p>
                  </a:txBody>
                  <a:tcPr marL="12700" marR="12700" marT="12700" marB="0" anchor="b"/>
                </a:tc>
                <a:extLst>
                  <a:ext uri="{0D108BD9-81ED-4DB2-BD59-A6C34878D82A}">
                    <a16:rowId xmlns="" xmlns:a16="http://schemas.microsoft.com/office/drawing/2014/main" val="10005"/>
                  </a:ext>
                </a:extLst>
              </a:tr>
              <a:tr h="310857">
                <a:tc>
                  <a:txBody>
                    <a:bodyPr/>
                    <a:lstStyle/>
                    <a:p>
                      <a:pPr algn="r" fontAlgn="b"/>
                      <a:r>
                        <a:rPr lang="en-US" sz="1100" u="none" strike="noStrike">
                          <a:effectLst/>
                        </a:rPr>
                        <a:t>West Midlands</a:t>
                      </a:r>
                      <a:endParaRPr lang="en-US" sz="1100" b="0" i="0" u="none" strike="noStrike">
                        <a:solidFill>
                          <a:srgbClr val="000000"/>
                        </a:solidFill>
                        <a:effectLst/>
                        <a:latin typeface="Calibri" charset="0"/>
                      </a:endParaRPr>
                    </a:p>
                  </a:txBody>
                  <a:tcPr marL="12700" marR="12700" marT="12700" marB="0" anchor="b"/>
                </a:tc>
                <a:tc>
                  <a:txBody>
                    <a:bodyPr/>
                    <a:lstStyle/>
                    <a:p>
                      <a:pPr algn="r" fontAlgn="b"/>
                      <a:r>
                        <a:rPr lang="is-IS" sz="1100" u="none" strike="noStrike">
                          <a:effectLst/>
                        </a:rPr>
                        <a:t>10000</a:t>
                      </a:r>
                      <a:endParaRPr lang="is-IS" sz="1100" b="0" i="0" u="none" strike="noStrike">
                        <a:solidFill>
                          <a:srgbClr val="000000"/>
                        </a:solidFill>
                        <a:effectLst/>
                        <a:latin typeface="Calibri" charset="0"/>
                      </a:endParaRPr>
                    </a:p>
                  </a:txBody>
                  <a:tcPr marL="12700" marR="12700" marT="12700" marB="0" anchor="b"/>
                </a:tc>
                <a:tc>
                  <a:txBody>
                    <a:bodyPr/>
                    <a:lstStyle/>
                    <a:p>
                      <a:pPr algn="r" fontAlgn="b"/>
                      <a:r>
                        <a:rPr lang="is-IS" sz="1100" u="none" strike="noStrike">
                          <a:effectLst/>
                        </a:rPr>
                        <a:t>18000</a:t>
                      </a:r>
                      <a:endParaRPr lang="is-IS" sz="1100" b="0" i="0" u="none" strike="noStrike">
                        <a:solidFill>
                          <a:srgbClr val="000000"/>
                        </a:solidFill>
                        <a:effectLst/>
                        <a:latin typeface="Calibri" charset="0"/>
                      </a:endParaRPr>
                    </a:p>
                  </a:txBody>
                  <a:tcPr marL="12700" marR="12700" marT="12700" marB="0" anchor="b"/>
                </a:tc>
                <a:tc>
                  <a:txBody>
                    <a:bodyPr/>
                    <a:lstStyle/>
                    <a:p>
                      <a:pPr algn="r" fontAlgn="b"/>
                      <a:r>
                        <a:rPr lang="pt-BR" sz="1100" u="none" strike="noStrike">
                          <a:effectLst/>
                        </a:rPr>
                        <a:t>53%</a:t>
                      </a:r>
                      <a:endParaRPr lang="pt-BR" sz="1100" b="0" i="0" u="none" strike="noStrike">
                        <a:solidFill>
                          <a:srgbClr val="000000"/>
                        </a:solidFill>
                        <a:effectLst/>
                        <a:latin typeface="Calibri" charset="0"/>
                      </a:endParaRPr>
                    </a:p>
                  </a:txBody>
                  <a:tcPr marL="12700" marR="12700" marT="12700" marB="0" anchor="b"/>
                </a:tc>
                <a:tc>
                  <a:txBody>
                    <a:bodyPr/>
                    <a:lstStyle/>
                    <a:p>
                      <a:pPr algn="r" fontAlgn="b"/>
                      <a:r>
                        <a:rPr lang="is-IS" sz="1100" u="none" strike="noStrike" dirty="0">
                          <a:effectLst/>
                        </a:rPr>
                        <a:t>27000</a:t>
                      </a:r>
                      <a:endParaRPr lang="is-IS" sz="1100" b="0" i="0" u="none" strike="noStrike" dirty="0">
                        <a:solidFill>
                          <a:srgbClr val="000000"/>
                        </a:solidFill>
                        <a:effectLst/>
                        <a:latin typeface="Calibri" charset="0"/>
                      </a:endParaRPr>
                    </a:p>
                  </a:txBody>
                  <a:tcPr marL="12700" marR="12700" marT="12700" marB="0" anchor="b"/>
                </a:tc>
                <a:extLst>
                  <a:ext uri="{0D108BD9-81ED-4DB2-BD59-A6C34878D82A}">
                    <a16:rowId xmlns="" xmlns:a16="http://schemas.microsoft.com/office/drawing/2014/main" val="10006"/>
                  </a:ext>
                </a:extLst>
              </a:tr>
              <a:tr h="310857">
                <a:tc>
                  <a:txBody>
                    <a:bodyPr/>
                    <a:lstStyle/>
                    <a:p>
                      <a:pPr algn="r" fontAlgn="b"/>
                      <a:r>
                        <a:rPr lang="en-US" sz="1100" u="none" strike="noStrike">
                          <a:effectLst/>
                        </a:rPr>
                        <a:t>East</a:t>
                      </a:r>
                      <a:endParaRPr lang="en-US" sz="1100" b="0" i="0" u="none" strike="noStrike">
                        <a:solidFill>
                          <a:srgbClr val="000000"/>
                        </a:solidFill>
                        <a:effectLst/>
                        <a:latin typeface="Calibri" charset="0"/>
                      </a:endParaRPr>
                    </a:p>
                  </a:txBody>
                  <a:tcPr marL="12700" marR="12700" marT="12700" marB="0" anchor="b"/>
                </a:tc>
                <a:tc>
                  <a:txBody>
                    <a:bodyPr/>
                    <a:lstStyle/>
                    <a:p>
                      <a:pPr algn="r" fontAlgn="b"/>
                      <a:r>
                        <a:rPr lang="is-IS" sz="1100" u="none" strike="noStrike">
                          <a:effectLst/>
                        </a:rPr>
                        <a:t>15000</a:t>
                      </a:r>
                      <a:endParaRPr lang="is-IS" sz="1100" b="0" i="0" u="none" strike="noStrike">
                        <a:solidFill>
                          <a:srgbClr val="000000"/>
                        </a:solidFill>
                        <a:effectLst/>
                        <a:latin typeface="Calibri" charset="0"/>
                      </a:endParaRPr>
                    </a:p>
                  </a:txBody>
                  <a:tcPr marL="12700" marR="12700" marT="12700" marB="0" anchor="b"/>
                </a:tc>
                <a:tc>
                  <a:txBody>
                    <a:bodyPr/>
                    <a:lstStyle/>
                    <a:p>
                      <a:pPr algn="r" fontAlgn="b"/>
                      <a:r>
                        <a:rPr lang="is-IS" sz="1100" u="none" strike="noStrike">
                          <a:effectLst/>
                        </a:rPr>
                        <a:t>26000</a:t>
                      </a:r>
                      <a:endParaRPr lang="is-IS" sz="1100" b="0" i="0" u="none" strike="noStrike">
                        <a:solidFill>
                          <a:srgbClr val="000000"/>
                        </a:solidFill>
                        <a:effectLst/>
                        <a:latin typeface="Calibri" charset="0"/>
                      </a:endParaRPr>
                    </a:p>
                  </a:txBody>
                  <a:tcPr marL="12700" marR="12700" marT="12700" marB="0" anchor="b"/>
                </a:tc>
                <a:tc>
                  <a:txBody>
                    <a:bodyPr/>
                    <a:lstStyle/>
                    <a:p>
                      <a:pPr algn="r" fontAlgn="b"/>
                      <a:r>
                        <a:rPr lang="pt-BR" sz="1100" u="none" strike="noStrike">
                          <a:effectLst/>
                        </a:rPr>
                        <a:t>57%</a:t>
                      </a:r>
                      <a:endParaRPr lang="pt-BR" sz="1100" b="0" i="0" u="none" strike="noStrike">
                        <a:solidFill>
                          <a:srgbClr val="000000"/>
                        </a:solidFill>
                        <a:effectLst/>
                        <a:latin typeface="Calibri" charset="0"/>
                      </a:endParaRPr>
                    </a:p>
                  </a:txBody>
                  <a:tcPr marL="12700" marR="12700" marT="12700" marB="0" anchor="b"/>
                </a:tc>
                <a:tc>
                  <a:txBody>
                    <a:bodyPr/>
                    <a:lstStyle/>
                    <a:p>
                      <a:pPr algn="r" fontAlgn="b"/>
                      <a:r>
                        <a:rPr lang="is-IS" sz="1100" u="none" strike="noStrike">
                          <a:effectLst/>
                        </a:rPr>
                        <a:t>38000</a:t>
                      </a:r>
                      <a:endParaRPr lang="is-IS" sz="1100" b="0" i="0" u="none" strike="noStrike">
                        <a:solidFill>
                          <a:srgbClr val="000000"/>
                        </a:solidFill>
                        <a:effectLst/>
                        <a:latin typeface="Calibri" charset="0"/>
                      </a:endParaRPr>
                    </a:p>
                  </a:txBody>
                  <a:tcPr marL="12700" marR="12700" marT="12700" marB="0" anchor="b"/>
                </a:tc>
                <a:extLst>
                  <a:ext uri="{0D108BD9-81ED-4DB2-BD59-A6C34878D82A}">
                    <a16:rowId xmlns="" xmlns:a16="http://schemas.microsoft.com/office/drawing/2014/main" val="10007"/>
                  </a:ext>
                </a:extLst>
              </a:tr>
              <a:tr h="310857">
                <a:tc>
                  <a:txBody>
                    <a:bodyPr/>
                    <a:lstStyle/>
                    <a:p>
                      <a:pPr algn="r" fontAlgn="b"/>
                      <a:r>
                        <a:rPr lang="en-US" sz="1100" u="none" strike="noStrike">
                          <a:effectLst/>
                        </a:rPr>
                        <a:t>London</a:t>
                      </a:r>
                      <a:endParaRPr lang="en-US" sz="1100" b="0" i="0" u="none" strike="noStrike">
                        <a:solidFill>
                          <a:srgbClr val="000000"/>
                        </a:solidFill>
                        <a:effectLst/>
                        <a:latin typeface="Calibri" charset="0"/>
                      </a:endParaRPr>
                    </a:p>
                  </a:txBody>
                  <a:tcPr marL="12700" marR="12700" marT="12700" marB="0" anchor="b"/>
                </a:tc>
                <a:tc>
                  <a:txBody>
                    <a:bodyPr/>
                    <a:lstStyle/>
                    <a:p>
                      <a:pPr algn="r" fontAlgn="b"/>
                      <a:r>
                        <a:rPr lang="is-IS" sz="1100" u="none" strike="noStrike">
                          <a:effectLst/>
                        </a:rPr>
                        <a:t>19000</a:t>
                      </a:r>
                      <a:endParaRPr lang="is-IS" sz="1100" b="0" i="0" u="none" strike="noStrike">
                        <a:solidFill>
                          <a:srgbClr val="000000"/>
                        </a:solidFill>
                        <a:effectLst/>
                        <a:latin typeface="Calibri" charset="0"/>
                      </a:endParaRPr>
                    </a:p>
                  </a:txBody>
                  <a:tcPr marL="12700" marR="12700" marT="12700" marB="0" anchor="b"/>
                </a:tc>
                <a:tc>
                  <a:txBody>
                    <a:bodyPr/>
                    <a:lstStyle/>
                    <a:p>
                      <a:pPr algn="r" fontAlgn="b"/>
                      <a:r>
                        <a:rPr lang="is-IS" sz="1100" u="none" strike="noStrike">
                          <a:effectLst/>
                        </a:rPr>
                        <a:t>55000</a:t>
                      </a:r>
                      <a:endParaRPr lang="is-IS" sz="1100" b="0" i="0" u="none" strike="noStrike">
                        <a:solidFill>
                          <a:srgbClr val="000000"/>
                        </a:solidFill>
                        <a:effectLst/>
                        <a:latin typeface="Calibri" charset="0"/>
                      </a:endParaRPr>
                    </a:p>
                  </a:txBody>
                  <a:tcPr marL="12700" marR="12700" marT="12700" marB="0" anchor="b"/>
                </a:tc>
                <a:tc>
                  <a:txBody>
                    <a:bodyPr/>
                    <a:lstStyle/>
                    <a:p>
                      <a:pPr algn="r" fontAlgn="b"/>
                      <a:r>
                        <a:rPr lang="it-IT" sz="1100" u="none" strike="noStrike">
                          <a:effectLst/>
                        </a:rPr>
                        <a:t>34%</a:t>
                      </a:r>
                      <a:endParaRPr lang="it-IT" sz="1100" b="0" i="0" u="none" strike="noStrike">
                        <a:solidFill>
                          <a:srgbClr val="000000"/>
                        </a:solidFill>
                        <a:effectLst/>
                        <a:latin typeface="Calibri" charset="0"/>
                      </a:endParaRPr>
                    </a:p>
                  </a:txBody>
                  <a:tcPr marL="12700" marR="12700" marT="12700" marB="0" anchor="b"/>
                </a:tc>
                <a:tc>
                  <a:txBody>
                    <a:bodyPr/>
                    <a:lstStyle/>
                    <a:p>
                      <a:pPr algn="r" fontAlgn="b"/>
                      <a:r>
                        <a:rPr lang="fi-FI" sz="1100" u="none" strike="noStrike">
                          <a:effectLst/>
                        </a:rPr>
                        <a:t>87000</a:t>
                      </a:r>
                      <a:endParaRPr lang="fi-FI" sz="1100" b="0" i="0" u="none" strike="noStrike">
                        <a:solidFill>
                          <a:srgbClr val="000000"/>
                        </a:solidFill>
                        <a:effectLst/>
                        <a:latin typeface="Calibri" charset="0"/>
                      </a:endParaRPr>
                    </a:p>
                  </a:txBody>
                  <a:tcPr marL="12700" marR="12700" marT="12700" marB="0" anchor="b"/>
                </a:tc>
                <a:extLst>
                  <a:ext uri="{0D108BD9-81ED-4DB2-BD59-A6C34878D82A}">
                    <a16:rowId xmlns="" xmlns:a16="http://schemas.microsoft.com/office/drawing/2014/main" val="10008"/>
                  </a:ext>
                </a:extLst>
              </a:tr>
              <a:tr h="310857">
                <a:tc>
                  <a:txBody>
                    <a:bodyPr/>
                    <a:lstStyle/>
                    <a:p>
                      <a:pPr algn="r" fontAlgn="b"/>
                      <a:r>
                        <a:rPr lang="en-US" sz="1100" u="none" strike="noStrike">
                          <a:effectLst/>
                        </a:rPr>
                        <a:t>South East</a:t>
                      </a:r>
                      <a:endParaRPr lang="en-US" sz="1100" b="0" i="0" u="none" strike="noStrike">
                        <a:solidFill>
                          <a:srgbClr val="000000"/>
                        </a:solidFill>
                        <a:effectLst/>
                        <a:latin typeface="Calibri" charset="0"/>
                      </a:endParaRPr>
                    </a:p>
                  </a:txBody>
                  <a:tcPr marL="12700" marR="12700" marT="12700" marB="0" anchor="b"/>
                </a:tc>
                <a:tc>
                  <a:txBody>
                    <a:bodyPr/>
                    <a:lstStyle/>
                    <a:p>
                      <a:pPr algn="r" fontAlgn="b"/>
                      <a:r>
                        <a:rPr lang="is-IS" sz="1100" u="none" strike="noStrike">
                          <a:effectLst/>
                        </a:rPr>
                        <a:t>20000</a:t>
                      </a:r>
                      <a:endParaRPr lang="is-IS" sz="1100" b="0" i="0" u="none" strike="noStrike">
                        <a:solidFill>
                          <a:srgbClr val="000000"/>
                        </a:solidFill>
                        <a:effectLst/>
                        <a:latin typeface="Calibri" charset="0"/>
                      </a:endParaRPr>
                    </a:p>
                  </a:txBody>
                  <a:tcPr marL="12700" marR="12700" marT="12700" marB="0" anchor="b"/>
                </a:tc>
                <a:tc>
                  <a:txBody>
                    <a:bodyPr/>
                    <a:lstStyle/>
                    <a:p>
                      <a:pPr algn="r" fontAlgn="b"/>
                      <a:r>
                        <a:rPr lang="is-IS" sz="1100" u="none" strike="noStrike">
                          <a:effectLst/>
                        </a:rPr>
                        <a:t>37000</a:t>
                      </a:r>
                      <a:endParaRPr lang="is-IS" sz="1100" b="0" i="0" u="none" strike="noStrike">
                        <a:solidFill>
                          <a:srgbClr val="000000"/>
                        </a:solidFill>
                        <a:effectLst/>
                        <a:latin typeface="Calibri" charset="0"/>
                      </a:endParaRPr>
                    </a:p>
                  </a:txBody>
                  <a:tcPr marL="12700" marR="12700" marT="12700" marB="0" anchor="b"/>
                </a:tc>
                <a:tc>
                  <a:txBody>
                    <a:bodyPr/>
                    <a:lstStyle/>
                    <a:p>
                      <a:pPr algn="r" fontAlgn="b"/>
                      <a:r>
                        <a:rPr lang="pt-BR" sz="1100" u="none" strike="noStrike">
                          <a:effectLst/>
                        </a:rPr>
                        <a:t>56%</a:t>
                      </a:r>
                      <a:endParaRPr lang="pt-BR" sz="1100" b="0" i="0" u="none" strike="noStrike">
                        <a:solidFill>
                          <a:srgbClr val="000000"/>
                        </a:solidFill>
                        <a:effectLst/>
                        <a:latin typeface="Calibri" charset="0"/>
                      </a:endParaRPr>
                    </a:p>
                  </a:txBody>
                  <a:tcPr marL="12700" marR="12700" marT="12700" marB="0" anchor="b"/>
                </a:tc>
                <a:tc>
                  <a:txBody>
                    <a:bodyPr/>
                    <a:lstStyle/>
                    <a:p>
                      <a:pPr algn="r" fontAlgn="b"/>
                      <a:r>
                        <a:rPr lang="is-IS" sz="1100" u="none" strike="noStrike">
                          <a:effectLst/>
                        </a:rPr>
                        <a:t>53000</a:t>
                      </a:r>
                      <a:endParaRPr lang="is-IS" sz="1100" b="0" i="0" u="none" strike="noStrike">
                        <a:solidFill>
                          <a:srgbClr val="000000"/>
                        </a:solidFill>
                        <a:effectLst/>
                        <a:latin typeface="Calibri" charset="0"/>
                      </a:endParaRPr>
                    </a:p>
                  </a:txBody>
                  <a:tcPr marL="12700" marR="12700" marT="12700" marB="0" anchor="b"/>
                </a:tc>
                <a:extLst>
                  <a:ext uri="{0D108BD9-81ED-4DB2-BD59-A6C34878D82A}">
                    <a16:rowId xmlns="" xmlns:a16="http://schemas.microsoft.com/office/drawing/2014/main" val="10009"/>
                  </a:ext>
                </a:extLst>
              </a:tr>
              <a:tr h="310857">
                <a:tc>
                  <a:txBody>
                    <a:bodyPr/>
                    <a:lstStyle/>
                    <a:p>
                      <a:pPr algn="r" fontAlgn="b"/>
                      <a:r>
                        <a:rPr lang="en-US" sz="1100" u="none" strike="noStrike">
                          <a:effectLst/>
                        </a:rPr>
                        <a:t>South West</a:t>
                      </a:r>
                      <a:endParaRPr lang="en-US" sz="1100" b="0" i="0" u="none" strike="noStrike">
                        <a:solidFill>
                          <a:srgbClr val="000000"/>
                        </a:solidFill>
                        <a:effectLst/>
                        <a:latin typeface="Calibri" charset="0"/>
                      </a:endParaRPr>
                    </a:p>
                  </a:txBody>
                  <a:tcPr marL="12700" marR="12700" marT="12700" marB="0" anchor="b"/>
                </a:tc>
                <a:tc>
                  <a:txBody>
                    <a:bodyPr/>
                    <a:lstStyle/>
                    <a:p>
                      <a:pPr algn="r" fontAlgn="b"/>
                      <a:r>
                        <a:rPr lang="de-DE" sz="1100" u="none" strike="noStrike">
                          <a:effectLst/>
                        </a:rPr>
                        <a:t>16000</a:t>
                      </a:r>
                      <a:endParaRPr lang="de-DE" sz="1100" b="0" i="0" u="none" strike="noStrike">
                        <a:solidFill>
                          <a:srgbClr val="000000"/>
                        </a:solidFill>
                        <a:effectLst/>
                        <a:latin typeface="Calibri" charset="0"/>
                      </a:endParaRPr>
                    </a:p>
                  </a:txBody>
                  <a:tcPr marL="12700" marR="12700" marT="12700" marB="0" anchor="b"/>
                </a:tc>
                <a:tc>
                  <a:txBody>
                    <a:bodyPr/>
                    <a:lstStyle/>
                    <a:p>
                      <a:pPr algn="r" fontAlgn="b"/>
                      <a:r>
                        <a:rPr lang="cs-CZ" sz="1100" u="none" strike="noStrike">
                          <a:effectLst/>
                        </a:rPr>
                        <a:t>21000</a:t>
                      </a:r>
                      <a:endParaRPr lang="cs-CZ" sz="1100" b="0" i="0" u="none" strike="noStrike">
                        <a:solidFill>
                          <a:srgbClr val="000000"/>
                        </a:solidFill>
                        <a:effectLst/>
                        <a:latin typeface="Calibri" charset="0"/>
                      </a:endParaRPr>
                    </a:p>
                  </a:txBody>
                  <a:tcPr marL="12700" marR="12700" marT="12700" marB="0" anchor="b"/>
                </a:tc>
                <a:tc>
                  <a:txBody>
                    <a:bodyPr/>
                    <a:lstStyle/>
                    <a:p>
                      <a:pPr algn="r" fontAlgn="b"/>
                      <a:r>
                        <a:rPr lang="uk-UA" sz="1100" u="none" strike="noStrike">
                          <a:effectLst/>
                        </a:rPr>
                        <a:t>77%</a:t>
                      </a:r>
                      <a:endParaRPr lang="uk-UA" sz="1100" b="0" i="0" u="none" strike="noStrike">
                        <a:solidFill>
                          <a:srgbClr val="000000"/>
                        </a:solidFill>
                        <a:effectLst/>
                        <a:latin typeface="Calibri" charset="0"/>
                      </a:endParaRPr>
                    </a:p>
                  </a:txBody>
                  <a:tcPr marL="12700" marR="12700" marT="12700" marB="0" anchor="b"/>
                </a:tc>
                <a:tc>
                  <a:txBody>
                    <a:bodyPr/>
                    <a:lstStyle/>
                    <a:p>
                      <a:pPr algn="r" fontAlgn="b"/>
                      <a:r>
                        <a:rPr lang="is-IS" sz="1100" u="none" strike="noStrike">
                          <a:effectLst/>
                        </a:rPr>
                        <a:t>26000</a:t>
                      </a:r>
                      <a:endParaRPr lang="is-IS" sz="1100" b="0" i="0" u="none" strike="noStrike">
                        <a:solidFill>
                          <a:srgbClr val="000000"/>
                        </a:solidFill>
                        <a:effectLst/>
                        <a:latin typeface="Calibri" charset="0"/>
                      </a:endParaRPr>
                    </a:p>
                  </a:txBody>
                  <a:tcPr marL="12700" marR="12700" marT="12700" marB="0" anchor="b"/>
                </a:tc>
                <a:extLst>
                  <a:ext uri="{0D108BD9-81ED-4DB2-BD59-A6C34878D82A}">
                    <a16:rowId xmlns="" xmlns:a16="http://schemas.microsoft.com/office/drawing/2014/main" val="10010"/>
                  </a:ext>
                </a:extLst>
              </a:tr>
              <a:tr h="331582">
                <a:tc>
                  <a:txBody>
                    <a:bodyPr/>
                    <a:lstStyle/>
                    <a:p>
                      <a:pPr algn="r" fontAlgn="b"/>
                      <a:r>
                        <a:rPr lang="en-US" sz="1100" u="none" strike="noStrike">
                          <a:effectLst/>
                        </a:rPr>
                        <a:t>ENGLAND</a:t>
                      </a:r>
                      <a:endParaRPr lang="en-US" sz="1100" b="0" i="0" u="none" strike="noStrike">
                        <a:solidFill>
                          <a:srgbClr val="000000"/>
                        </a:solidFill>
                        <a:effectLst/>
                        <a:latin typeface="Calibri" charset="0"/>
                      </a:endParaRPr>
                    </a:p>
                  </a:txBody>
                  <a:tcPr marL="12700" marR="12700" marT="12700" marB="0" anchor="b"/>
                </a:tc>
                <a:tc>
                  <a:txBody>
                    <a:bodyPr/>
                    <a:lstStyle/>
                    <a:p>
                      <a:pPr algn="r" fontAlgn="b"/>
                      <a:r>
                        <a:rPr lang="de-DE" sz="1100" u="none" strike="noStrike">
                          <a:effectLst/>
                        </a:rPr>
                        <a:t>116000</a:t>
                      </a:r>
                      <a:endParaRPr lang="de-DE" sz="1100" b="0" i="0" u="none" strike="noStrike">
                        <a:solidFill>
                          <a:srgbClr val="000000"/>
                        </a:solidFill>
                        <a:effectLst/>
                        <a:latin typeface="Calibri" charset="0"/>
                      </a:endParaRPr>
                    </a:p>
                  </a:txBody>
                  <a:tcPr marL="12700" marR="12700" marT="12700" marB="0" anchor="b"/>
                </a:tc>
                <a:tc>
                  <a:txBody>
                    <a:bodyPr/>
                    <a:lstStyle/>
                    <a:p>
                      <a:pPr algn="r" fontAlgn="b"/>
                      <a:r>
                        <a:rPr lang="de-DE" sz="1100" u="none" strike="noStrike">
                          <a:effectLst/>
                        </a:rPr>
                        <a:t>216000</a:t>
                      </a:r>
                      <a:endParaRPr lang="de-DE" sz="1100" b="0" i="0" u="none" strike="noStrike">
                        <a:solidFill>
                          <a:srgbClr val="000000"/>
                        </a:solidFill>
                        <a:effectLst/>
                        <a:latin typeface="Calibri" charset="0"/>
                      </a:endParaRPr>
                    </a:p>
                  </a:txBody>
                  <a:tcPr marL="12700" marR="12700" marT="12700" marB="0" anchor="b"/>
                </a:tc>
                <a:tc>
                  <a:txBody>
                    <a:bodyPr/>
                    <a:lstStyle/>
                    <a:p>
                      <a:pPr algn="r" fontAlgn="b"/>
                      <a:r>
                        <a:rPr lang="it-IT" sz="1100" u="none" strike="noStrike">
                          <a:effectLst/>
                        </a:rPr>
                        <a:t>54%</a:t>
                      </a:r>
                      <a:endParaRPr lang="it-IT" sz="1100" b="0" i="0" u="none" strike="noStrike">
                        <a:solidFill>
                          <a:srgbClr val="000000"/>
                        </a:solidFill>
                        <a:effectLst/>
                        <a:latin typeface="Calibri" charset="0"/>
                      </a:endParaRPr>
                    </a:p>
                  </a:txBody>
                  <a:tcPr marL="12700" marR="12700" marT="12700" marB="0" anchor="b"/>
                </a:tc>
                <a:tc>
                  <a:txBody>
                    <a:bodyPr/>
                    <a:lstStyle/>
                    <a:p>
                      <a:pPr algn="r" fontAlgn="b"/>
                      <a:r>
                        <a:rPr lang="is-IS" sz="1100" u="none" strike="noStrike" dirty="0">
                          <a:effectLst/>
                        </a:rPr>
                        <a:t>312000</a:t>
                      </a:r>
                      <a:endParaRPr lang="is-IS" sz="1100" b="0" i="0" u="none" strike="noStrike" dirty="0">
                        <a:solidFill>
                          <a:srgbClr val="000000"/>
                        </a:solidFill>
                        <a:effectLst/>
                        <a:latin typeface="Calibri" charset="0"/>
                      </a:endParaRPr>
                    </a:p>
                  </a:txBody>
                  <a:tcPr marL="12700" marR="12700" marT="12700" marB="0" anchor="b"/>
                </a:tc>
                <a:extLst>
                  <a:ext uri="{0D108BD9-81ED-4DB2-BD59-A6C34878D82A}">
                    <a16:rowId xmlns="" xmlns:a16="http://schemas.microsoft.com/office/drawing/2014/main" val="10011"/>
                  </a:ext>
                </a:extLst>
              </a:tr>
            </a:tbl>
          </a:graphicData>
        </a:graphic>
      </p:graphicFrame>
      <p:pic>
        <p:nvPicPr>
          <p:cNvPr id="7"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9100" y="5715706"/>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0367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4000" b="1" dirty="0"/>
              <a:t>Can output levels be increased? </a:t>
            </a:r>
          </a:p>
        </p:txBody>
      </p:sp>
      <p:sp>
        <p:nvSpPr>
          <p:cNvPr id="4" name="Content Placeholder 3"/>
          <p:cNvSpPr>
            <a:spLocks noGrp="1"/>
          </p:cNvSpPr>
          <p:nvPr>
            <p:ph idx="1"/>
          </p:nvPr>
        </p:nvSpPr>
        <p:spPr>
          <a:xfrm>
            <a:off x="457200" y="1416967"/>
            <a:ext cx="8229600" cy="5001419"/>
          </a:xfrm>
        </p:spPr>
        <p:txBody>
          <a:bodyPr>
            <a:normAutofit fontScale="70000" lnSpcReduction="20000"/>
          </a:bodyPr>
          <a:lstStyle/>
          <a:p>
            <a:r>
              <a:rPr lang="en-GB" dirty="0"/>
              <a:t>One core issue is the levels of actual demand – as opposed to requirements without financial backing;</a:t>
            </a:r>
          </a:p>
          <a:p>
            <a:r>
              <a:rPr lang="en-GB" dirty="0"/>
              <a:t>Potential new entrants to owner-occupation have less secure  incomes than in the past and find it harder to meet credit conditions; </a:t>
            </a:r>
          </a:p>
          <a:p>
            <a:r>
              <a:rPr lang="en-GB" dirty="0"/>
              <a:t>Established households face high transaction costs when moving so the overall market is unhealthy;  </a:t>
            </a:r>
          </a:p>
          <a:p>
            <a:r>
              <a:rPr lang="en-GB" dirty="0"/>
              <a:t>The buy-to-let market is being hit with additional tax burdens and institutional investors are still only dipping their feet into the market; </a:t>
            </a:r>
          </a:p>
          <a:p>
            <a:r>
              <a:rPr lang="en-GB" dirty="0"/>
              <a:t>Significant proportions of current output have only occurred because of government support (Help-to-Buy equity loans; shared ownership </a:t>
            </a:r>
            <a:r>
              <a:rPr lang="en-GB" dirty="0" err="1"/>
              <a:t>etc</a:t>
            </a:r>
            <a:r>
              <a:rPr lang="en-GB" dirty="0"/>
              <a:t>); </a:t>
            </a:r>
          </a:p>
          <a:p>
            <a:r>
              <a:rPr lang="en-GB" dirty="0"/>
              <a:t>It is not surprising therefore that risk-averse developers are not prepared to expand rapidly.</a:t>
            </a:r>
          </a:p>
          <a:p>
            <a:endParaRPr lang="en-GB"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2053" y="5795602"/>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1536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Too many policies?</a:t>
            </a:r>
          </a:p>
        </p:txBody>
      </p:sp>
      <p:sp>
        <p:nvSpPr>
          <p:cNvPr id="3" name="Content Placeholder 2"/>
          <p:cNvSpPr>
            <a:spLocks noGrp="1"/>
          </p:cNvSpPr>
          <p:nvPr>
            <p:ph idx="1"/>
          </p:nvPr>
        </p:nvSpPr>
        <p:spPr>
          <a:xfrm>
            <a:off x="425510" y="1432024"/>
            <a:ext cx="8229600" cy="4525963"/>
          </a:xfrm>
        </p:spPr>
        <p:txBody>
          <a:bodyPr>
            <a:normAutofit fontScale="70000" lnSpcReduction="20000"/>
          </a:bodyPr>
          <a:lstStyle/>
          <a:p>
            <a:r>
              <a:rPr lang="en-GB" dirty="0" smtClean="0"/>
              <a:t>The government has more than 150  initiatives currently in place – and a white paper due with the Autumn Statement.</a:t>
            </a:r>
          </a:p>
          <a:p>
            <a:r>
              <a:rPr lang="en-GB" dirty="0" smtClean="0"/>
              <a:t>But pepper-potting </a:t>
            </a:r>
            <a:r>
              <a:rPr lang="en-GB" dirty="0"/>
              <a:t>initiatives </a:t>
            </a:r>
            <a:r>
              <a:rPr lang="en-GB" dirty="0" smtClean="0"/>
              <a:t>can be </a:t>
            </a:r>
            <a:r>
              <a:rPr lang="en-GB" dirty="0"/>
              <a:t>counter-productive and </a:t>
            </a:r>
            <a:r>
              <a:rPr lang="en-GB" dirty="0" smtClean="0"/>
              <a:t>often slows </a:t>
            </a:r>
            <a:r>
              <a:rPr lang="en-GB" dirty="0"/>
              <a:t>the pace of change;</a:t>
            </a:r>
          </a:p>
          <a:p>
            <a:r>
              <a:rPr lang="en-GB" dirty="0"/>
              <a:t>Britain has tried almost every possible policy but often in only a small way; we need to identify a limited number of initiatives that are having some success and plug away at them. Build-to-rent is the best example of this sort of approach so far;</a:t>
            </a:r>
          </a:p>
          <a:p>
            <a:r>
              <a:rPr lang="en-GB" dirty="0"/>
              <a:t>Incentives can be more effective than regulation – </a:t>
            </a:r>
            <a:r>
              <a:rPr lang="en-GB" dirty="0" err="1"/>
              <a:t>eg</a:t>
            </a:r>
            <a:r>
              <a:rPr lang="en-GB" dirty="0"/>
              <a:t> LAs need less incentive to identify a small number of large sites to meet their five-year land supply – and far more to bring forward medium sized sites that can be built out more quickly by a wider range of </a:t>
            </a:r>
            <a:r>
              <a:rPr lang="en-GB" dirty="0" smtClean="0"/>
              <a:t>builders;</a:t>
            </a:r>
          </a:p>
          <a:p>
            <a:r>
              <a:rPr lang="en-GB" dirty="0" smtClean="0"/>
              <a:t>But there seems to be very little understanding of timescales for interventions to work.</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2053" y="5795602"/>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1002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a:t>Finally, returning to household projections</a:t>
            </a:r>
          </a:p>
        </p:txBody>
      </p:sp>
      <p:sp>
        <p:nvSpPr>
          <p:cNvPr id="3" name="Content Placeholder 2"/>
          <p:cNvSpPr>
            <a:spLocks noGrp="1"/>
          </p:cNvSpPr>
          <p:nvPr>
            <p:ph idx="1"/>
          </p:nvPr>
        </p:nvSpPr>
        <p:spPr>
          <a:xfrm>
            <a:off x="457200" y="1556792"/>
            <a:ext cx="8229600" cy="4895887"/>
          </a:xfrm>
        </p:spPr>
        <p:txBody>
          <a:bodyPr>
            <a:normAutofit fontScale="70000" lnSpcReduction="20000"/>
          </a:bodyPr>
          <a:lstStyle/>
          <a:p>
            <a:r>
              <a:rPr lang="en-GB" dirty="0"/>
              <a:t>For all their faults, household projections are core to the current </a:t>
            </a:r>
            <a:r>
              <a:rPr lang="en-GB" dirty="0" smtClean="0"/>
              <a:t>system – which is a legally based on providing a 5 year land supply for Objectively Assessed Need!</a:t>
            </a:r>
          </a:p>
          <a:p>
            <a:r>
              <a:rPr lang="en-GB" dirty="0" smtClean="0"/>
              <a:t>The fact that projections depend on past trends rather than taking account of economic reality means that they need to be used </a:t>
            </a:r>
            <a:r>
              <a:rPr lang="en-GB" dirty="0"/>
              <a:t>more flexibly within the core strategy</a:t>
            </a:r>
            <a:r>
              <a:rPr lang="en-GB" dirty="0" smtClean="0"/>
              <a:t>;</a:t>
            </a:r>
          </a:p>
          <a:p>
            <a:r>
              <a:rPr lang="en-GB" dirty="0" smtClean="0"/>
              <a:t>Simply reducing  land availability because of  past trends lead to lower household projections is not the </a:t>
            </a:r>
            <a:r>
              <a:rPr lang="en-GB" smtClean="0"/>
              <a:t>answer.</a:t>
            </a:r>
            <a:endParaRPr lang="en-GB" dirty="0"/>
          </a:p>
          <a:p>
            <a:r>
              <a:rPr lang="en-GB" dirty="0"/>
              <a:t>First, as part of the core strategy it could be required that not just median scenarios but also upper and lower bounds are provided;</a:t>
            </a:r>
          </a:p>
          <a:p>
            <a:r>
              <a:rPr lang="en-GB" dirty="0"/>
              <a:t>Second there could, and should, be a requirement to monitor progress and to maintain the five-year supply in the face of increased demand within the period of the plan – including identifying in the core strategy how the authority would respond;</a:t>
            </a:r>
          </a:p>
          <a:p>
            <a:r>
              <a:rPr lang="en-GB" dirty="0"/>
              <a:t>The objective is to give confidence to stakeholders that land will always be </a:t>
            </a:r>
            <a:r>
              <a:rPr lang="en-GB" dirty="0" smtClean="0"/>
              <a:t>available.</a:t>
            </a:r>
            <a:endParaRPr lang="en-GB"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65903" y="6119452"/>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740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615" y="260648"/>
            <a:ext cx="8229600" cy="720080"/>
          </a:xfrm>
        </p:spPr>
        <p:txBody>
          <a:bodyPr>
            <a:normAutofit/>
          </a:bodyPr>
          <a:lstStyle/>
          <a:p>
            <a:r>
              <a:rPr lang="en-GB" sz="3600" b="1" dirty="0"/>
              <a:t>The latest projections </a:t>
            </a:r>
          </a:p>
        </p:txBody>
      </p:sp>
      <p:sp>
        <p:nvSpPr>
          <p:cNvPr id="3" name="Content Placeholder 2"/>
          <p:cNvSpPr>
            <a:spLocks noGrp="1"/>
          </p:cNvSpPr>
          <p:nvPr>
            <p:ph idx="1"/>
          </p:nvPr>
        </p:nvSpPr>
        <p:spPr>
          <a:xfrm>
            <a:off x="467544" y="1052736"/>
            <a:ext cx="8229600" cy="4929411"/>
          </a:xfrm>
        </p:spPr>
        <p:txBody>
          <a:bodyPr>
            <a:normAutofit fontScale="62500" lnSpcReduction="20000"/>
          </a:bodyPr>
          <a:lstStyle/>
          <a:p>
            <a:r>
              <a:rPr lang="en-GB" dirty="0"/>
              <a:t>The latest 2014-based projections suggest that the number of households will increase from 22.1 million in 2011 to 27.7 million in 2037.</a:t>
            </a:r>
          </a:p>
          <a:p>
            <a:r>
              <a:rPr lang="en-GB" dirty="0"/>
              <a:t>This implies that there will be roughly one additional household for every four that existed in 2011. </a:t>
            </a:r>
          </a:p>
          <a:p>
            <a:r>
              <a:rPr lang="en-GB" dirty="0"/>
              <a:t>Within this total some 43% are projected to live in London and the South East (as compared to 31% of all households in 2011) and some 65% in the South (as compared to 52% of the total in 2011). </a:t>
            </a:r>
            <a:endParaRPr lang="en-GB" dirty="0" smtClean="0"/>
          </a:p>
          <a:p>
            <a:r>
              <a:rPr lang="en-GB" dirty="0" smtClean="0"/>
              <a:t>These figures are very little different from the earlier 2012 based figures.</a:t>
            </a:r>
            <a:endParaRPr lang="en-GB" dirty="0"/>
          </a:p>
          <a:p>
            <a:r>
              <a:rPr lang="en-GB" dirty="0" smtClean="0"/>
              <a:t>Those </a:t>
            </a:r>
            <a:r>
              <a:rPr lang="en-GB" dirty="0"/>
              <a:t>projections imply a housing requirement of around 222,000 per annum at the national level and around 55,000 per annum in London. </a:t>
            </a:r>
          </a:p>
          <a:p>
            <a:r>
              <a:rPr lang="en-GB" dirty="0"/>
              <a:t>This requirement is below earlier estimates, reflecting the fact that household formation has been less than projected.</a:t>
            </a:r>
          </a:p>
          <a:p>
            <a:r>
              <a:rPr lang="en-GB" dirty="0"/>
              <a:t>The projections raise three important issues:</a:t>
            </a:r>
          </a:p>
          <a:p>
            <a:pPr lvl="1">
              <a:buFont typeface="Wingdings" panose="05000000000000000000" pitchFamily="2" charset="2"/>
              <a:buChar char="Ø"/>
            </a:pPr>
            <a:r>
              <a:rPr lang="en-GB" dirty="0"/>
              <a:t>What do these lower projections imply for households?</a:t>
            </a:r>
          </a:p>
          <a:p>
            <a:pPr lvl="1">
              <a:buFont typeface="Wingdings" panose="05000000000000000000" pitchFamily="2" charset="2"/>
              <a:buChar char="Ø"/>
            </a:pPr>
            <a:r>
              <a:rPr lang="en-GB" dirty="0"/>
              <a:t>What happens if the economy grows more rapidly than assumed in the projections (or indeed that international migration declines)?</a:t>
            </a:r>
          </a:p>
          <a:p>
            <a:pPr lvl="1">
              <a:buFont typeface="Wingdings" panose="05000000000000000000" pitchFamily="2" charset="2"/>
              <a:buChar char="Ø"/>
            </a:pPr>
            <a:r>
              <a:rPr lang="en-GB" dirty="0"/>
              <a:t>Can we actually achieve even 222,000 per annum for more than a quarter of a century?   </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4836" y="5805264"/>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8911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Regional Implications</a:t>
            </a:r>
            <a:endParaRPr lang="en-GB" dirty="0"/>
          </a:p>
        </p:txBody>
      </p:sp>
      <p:sp>
        <p:nvSpPr>
          <p:cNvPr id="3" name="Content Placeholder 2"/>
          <p:cNvSpPr>
            <a:spLocks noGrp="1"/>
          </p:cNvSpPr>
          <p:nvPr>
            <p:ph idx="1"/>
          </p:nvPr>
        </p:nvSpPr>
        <p:spPr>
          <a:xfrm>
            <a:off x="467544" y="1268760"/>
            <a:ext cx="8229600" cy="4713387"/>
          </a:xfrm>
        </p:spPr>
        <p:txBody>
          <a:bodyPr>
            <a:normAutofit fontScale="92500" lnSpcReduction="20000"/>
          </a:bodyPr>
          <a:lstStyle/>
          <a:p>
            <a:r>
              <a:rPr lang="en-GB" dirty="0" smtClean="0"/>
              <a:t>Housing markets across England have behaved very differently from one another – with some regions hardly seeing any recovery from pre-2008 levels;</a:t>
            </a:r>
          </a:p>
          <a:p>
            <a:r>
              <a:rPr lang="en-GB" dirty="0" smtClean="0"/>
              <a:t>Others, notably in London, South East and Eastern regions, have seen increasing housing pressure; </a:t>
            </a:r>
          </a:p>
          <a:p>
            <a:r>
              <a:rPr lang="en-GB" dirty="0" smtClean="0"/>
              <a:t>In the projections, these regions are also the only ones with requirements above 20%  up to 2031  and above the national average national average projected increases in the number of households.</a:t>
            </a:r>
            <a:endParaRPr lang="en-GB"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4836" y="5805264"/>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0064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Projected increase in </a:t>
            </a:r>
            <a:br>
              <a:rPr lang="en-US" dirty="0"/>
            </a:br>
            <a:r>
              <a:rPr lang="en-US" dirty="0"/>
              <a:t>households by region </a:t>
            </a:r>
            <a:r>
              <a:rPr lang="en-US" dirty="0" smtClean="0"/>
              <a:t> (2011 – 31)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847044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88935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GB" sz="3600" b="1" dirty="0"/>
              <a:t>Housing projections and the housing stock</a:t>
            </a:r>
          </a:p>
        </p:txBody>
      </p:sp>
      <p:sp>
        <p:nvSpPr>
          <p:cNvPr id="3" name="Content Placeholder 2"/>
          <p:cNvSpPr>
            <a:spLocks noGrp="1"/>
          </p:cNvSpPr>
          <p:nvPr>
            <p:ph idx="1"/>
          </p:nvPr>
        </p:nvSpPr>
        <p:spPr>
          <a:xfrm>
            <a:off x="457200" y="1340768"/>
            <a:ext cx="8229600" cy="4785395"/>
          </a:xfrm>
        </p:spPr>
        <p:txBody>
          <a:bodyPr>
            <a:normAutofit fontScale="70000" lnSpcReduction="20000"/>
          </a:bodyPr>
          <a:lstStyle/>
          <a:p>
            <a:r>
              <a:rPr lang="en-GB" sz="3100" dirty="0"/>
              <a:t>Until the turn of the century the housing stock increased more rapidly than the number of households. However in this century household numbers have grown faster than the number of dwellings.</a:t>
            </a:r>
          </a:p>
          <a:p>
            <a:r>
              <a:rPr lang="en-GB" sz="3100" dirty="0"/>
              <a:t>Equally up to the 2006-based estimates, most updates showed household projections to have underestimated actual household numbers. But since then the numbers of households actually forming have fallen well below the projected numbers.</a:t>
            </a:r>
          </a:p>
          <a:p>
            <a:r>
              <a:rPr lang="en-GB" sz="3100" dirty="0"/>
              <a:t>These two indicators are clearly related </a:t>
            </a:r>
            <a:r>
              <a:rPr lang="en-GB" sz="2800" dirty="0"/>
              <a:t>–</a:t>
            </a:r>
            <a:r>
              <a:rPr lang="en-GB" sz="3100" dirty="0"/>
              <a:t> reflecting economic, social and policy change as well as demographic factors and housing supply.</a:t>
            </a:r>
          </a:p>
          <a:p>
            <a:r>
              <a:rPr lang="en-GB" sz="3100" dirty="0"/>
              <a:t>The market has of course adjusted, not by producing more housing but rather by increasing occupancy rates, generating higher house prices and further harming economic competitiveness. </a:t>
            </a:r>
            <a:endParaRPr lang="en-GB" sz="3100" dirty="0" smtClean="0"/>
          </a:p>
          <a:p>
            <a:r>
              <a:rPr lang="en-GB" sz="3100" dirty="0" smtClean="0"/>
              <a:t>These factors are reflected in the new projections because they project past trends with varying emphasis on the immediate past..</a:t>
            </a:r>
            <a:endParaRPr lang="en-GB" sz="3100" dirty="0"/>
          </a:p>
          <a:p>
            <a:pPr marL="0" indent="0">
              <a:buNone/>
            </a:pPr>
            <a:endParaRPr lang="en-GB"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36210" y="5877272"/>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3634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t>Implications </a:t>
            </a:r>
            <a:r>
              <a:rPr lang="en-GB" sz="3600" b="1" dirty="0" smtClean="0"/>
              <a:t> for households</a:t>
            </a:r>
            <a:endParaRPr lang="en-GB" sz="3600" b="1" dirty="0"/>
          </a:p>
        </p:txBody>
      </p:sp>
      <p:sp>
        <p:nvSpPr>
          <p:cNvPr id="3" name="Content Placeholder 2"/>
          <p:cNvSpPr>
            <a:spLocks noGrp="1"/>
          </p:cNvSpPr>
          <p:nvPr>
            <p:ph idx="1"/>
          </p:nvPr>
        </p:nvSpPr>
        <p:spPr>
          <a:xfrm>
            <a:off x="457200" y="1268760"/>
            <a:ext cx="8229600" cy="4857403"/>
          </a:xfrm>
        </p:spPr>
        <p:txBody>
          <a:bodyPr>
            <a:normAutofit fontScale="92500" lnSpcReduction="10000"/>
          </a:bodyPr>
          <a:lstStyle/>
          <a:p>
            <a:pPr marL="342900" lvl="1" indent="-342900">
              <a:buFont typeface="Arial" panose="020B0604020202020204" pitchFamily="34" charset="0"/>
              <a:buChar char="•"/>
            </a:pPr>
            <a:r>
              <a:rPr lang="en-GB" dirty="0"/>
              <a:t>Housing conditions have been worsening for younger couple households and indeed for younger single males  for over two decades. </a:t>
            </a:r>
          </a:p>
          <a:p>
            <a:pPr marL="342900" lvl="1" indent="-342900">
              <a:buFont typeface="Arial" panose="020B0604020202020204" pitchFamily="34" charset="0"/>
              <a:buChar char="•"/>
            </a:pPr>
            <a:r>
              <a:rPr lang="en-GB" dirty="0"/>
              <a:t>In 1991, 96% of 20-24 year old couples lived separately, as did 98% of couples aged between 25 and 29. By 2011  around 13% of couple households in their twenties were living in someone else’s household.  </a:t>
            </a:r>
          </a:p>
          <a:p>
            <a:pPr marL="342900" lvl="1" indent="-342900">
              <a:buFont typeface="Arial" panose="020B0604020202020204" pitchFamily="34" charset="0"/>
              <a:buChar char="•"/>
            </a:pPr>
            <a:r>
              <a:rPr lang="en-GB" dirty="0"/>
              <a:t>Thus it was the economic crisis at the end of the 1980s, not that of 2008, which was the start of the downward trend in household formation among younger people – and this was not reversed as the economy improved from the mid-1990s. </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805264"/>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0571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t>Implications: looking to the future </a:t>
            </a:r>
          </a:p>
        </p:txBody>
      </p:sp>
      <p:sp>
        <p:nvSpPr>
          <p:cNvPr id="3" name="Content Placeholder 2"/>
          <p:cNvSpPr>
            <a:spLocks noGrp="1"/>
          </p:cNvSpPr>
          <p:nvPr>
            <p:ph idx="1"/>
          </p:nvPr>
        </p:nvSpPr>
        <p:spPr/>
        <p:txBody>
          <a:bodyPr>
            <a:normAutofit fontScale="77500" lnSpcReduction="20000"/>
          </a:bodyPr>
          <a:lstStyle/>
          <a:p>
            <a:pPr marL="342900" lvl="1" indent="-342900">
              <a:buFont typeface="Arial" panose="020B0604020202020204" pitchFamily="34" charset="0"/>
              <a:buChar char="•"/>
            </a:pPr>
            <a:r>
              <a:rPr lang="en-GB" dirty="0"/>
              <a:t>Overall, more households are expected to be able to live separately in the 2030s – but the groups whose circumstances improve are older working-age single people and retired households – not the young .</a:t>
            </a:r>
          </a:p>
          <a:p>
            <a:pPr marL="342900" lvl="1" indent="-342900">
              <a:buFont typeface="Arial" panose="020B0604020202020204" pitchFamily="34" charset="0"/>
              <a:buChar char="•"/>
            </a:pPr>
            <a:r>
              <a:rPr lang="en-GB" dirty="0"/>
              <a:t>Indeed almost one-in-five couples aged between 25 and 29 are expected to be living in someone else’s home in 2031 with the problem extending up to those in their thirties. </a:t>
            </a:r>
          </a:p>
          <a:p>
            <a:pPr marL="342900" lvl="1" indent="-342900">
              <a:buFont typeface="Arial" panose="020B0604020202020204" pitchFamily="34" charset="0"/>
              <a:buChar char="•"/>
            </a:pPr>
            <a:r>
              <a:rPr lang="en-GB" dirty="0"/>
              <a:t>In London the situation is even more extreme – with young single men living alone almost disappearing. </a:t>
            </a:r>
          </a:p>
          <a:p>
            <a:pPr marL="342900" lvl="1" indent="-342900">
              <a:buFont typeface="Arial" panose="020B0604020202020204" pitchFamily="34" charset="0"/>
              <a:buChar char="•"/>
            </a:pPr>
            <a:r>
              <a:rPr lang="en-GB" dirty="0"/>
              <a:t>We thus have a situation where the housing requirement is PLANNED to lead to continuing declines in the capacity of younger households to live separately.</a:t>
            </a:r>
          </a:p>
          <a:p>
            <a:pPr marL="342900" lvl="1" indent="-342900">
              <a:buFont typeface="Arial" panose="020B0604020202020204" pitchFamily="34" charset="0"/>
              <a:buChar char="•"/>
            </a:pPr>
            <a:r>
              <a:rPr lang="en-GB" dirty="0"/>
              <a:t>And where the affordability model suggests that to stabilise real house prices would require output levels of well over 400,000 per annum over many years.</a:t>
            </a:r>
          </a:p>
          <a:p>
            <a:endParaRPr lang="en-GB" dirty="0"/>
          </a:p>
        </p:txBody>
      </p:sp>
    </p:spTree>
    <p:extLst>
      <p:ext uri="{BB962C8B-B14F-4D97-AF65-F5344CB8AC3E}">
        <p14:creationId xmlns:p14="http://schemas.microsoft.com/office/powerpoint/2010/main" val="1592857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Comparison of headship rates for young couples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6974501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3471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t>What happens if there is significant economic growth?</a:t>
            </a:r>
          </a:p>
        </p:txBody>
      </p:sp>
      <p:sp>
        <p:nvSpPr>
          <p:cNvPr id="3" name="Content Placeholder 2"/>
          <p:cNvSpPr>
            <a:spLocks noGrp="1"/>
          </p:cNvSpPr>
          <p:nvPr>
            <p:ph idx="1"/>
          </p:nvPr>
        </p:nvSpPr>
        <p:spPr>
          <a:xfrm>
            <a:off x="467544" y="1628800"/>
            <a:ext cx="8229600" cy="4309939"/>
          </a:xfrm>
        </p:spPr>
        <p:txBody>
          <a:bodyPr>
            <a:normAutofit fontScale="70000" lnSpcReduction="20000"/>
          </a:bodyPr>
          <a:lstStyle/>
          <a:p>
            <a:r>
              <a:rPr lang="en-GB" dirty="0"/>
              <a:t>If the economy grows more rapidly, many of the households which have not be able to form can be expected to try to find a home of their own.</a:t>
            </a:r>
          </a:p>
          <a:p>
            <a:r>
              <a:rPr lang="en-GB" dirty="0"/>
              <a:t>Unless supply can adjust very quickly – not a likely scenario – the effect will be that house prices will rise to choke off that demand.</a:t>
            </a:r>
          </a:p>
          <a:p>
            <a:r>
              <a:rPr lang="en-GB" dirty="0"/>
              <a:t>Thus, while growth would be good for the economy it would come at the expense of an even more dysfunctional housing market. </a:t>
            </a:r>
          </a:p>
          <a:p>
            <a:r>
              <a:rPr lang="en-GB" dirty="0"/>
              <a:t>The only potential offset in demographic terms would be if net international in-migration were to be significantly constrained (in the projections it is anyway assumed at around 150,000 people per annum, way below current levels).  </a:t>
            </a:r>
          </a:p>
          <a:p>
            <a:r>
              <a:rPr lang="en-GB" dirty="0"/>
              <a:t>So at the present time the only answer to the affordable crisis seems to be to have a lengthy recession – hardly what we should be planning for.</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2053" y="5805264"/>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9784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144</TotalTime>
  <Words>1505</Words>
  <Application>Microsoft Office PowerPoint</Application>
  <PresentationFormat>On-screen Show (4:3)</PresentationFormat>
  <Paragraphs>132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Office Theme</vt:lpstr>
      <vt:lpstr>Measuring housing requirements in England to 2037  Christine Whitehead LSE  </vt:lpstr>
      <vt:lpstr>The latest projections </vt:lpstr>
      <vt:lpstr>Regional Implications</vt:lpstr>
      <vt:lpstr>Projected increase in  households by region  (2011 – 31)</vt:lpstr>
      <vt:lpstr>Housing projections and the housing stock</vt:lpstr>
      <vt:lpstr>Implications  for households</vt:lpstr>
      <vt:lpstr>Implications: looking to the future </vt:lpstr>
      <vt:lpstr>Comparison of headship rates for young couples</vt:lpstr>
      <vt:lpstr>What happens if there is significant economic growth?</vt:lpstr>
      <vt:lpstr>Can we even meet the current housing requirement? </vt:lpstr>
      <vt:lpstr>Homes built and needed </vt:lpstr>
      <vt:lpstr>Can output levels be increased? </vt:lpstr>
      <vt:lpstr>Too many policies?</vt:lpstr>
      <vt:lpstr>Finally, returning to household projections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housing requirements in England to 2037  Christine Whitehead LSE</dc:title>
  <dc:creator>Christine</dc:creator>
  <cp:lastModifiedBy>kadhem</cp:lastModifiedBy>
  <cp:revision>5</cp:revision>
  <cp:lastPrinted>2016-11-02T09:39:56Z</cp:lastPrinted>
  <dcterms:created xsi:type="dcterms:W3CDTF">2016-11-02T07:20:27Z</dcterms:created>
  <dcterms:modified xsi:type="dcterms:W3CDTF">2016-11-02T10:43:57Z</dcterms:modified>
</cp:coreProperties>
</file>