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448" r:id="rId2"/>
    <p:sldId id="436" r:id="rId3"/>
    <p:sldId id="428" r:id="rId4"/>
    <p:sldId id="467" r:id="rId5"/>
    <p:sldId id="414" r:id="rId6"/>
    <p:sldId id="451" r:id="rId7"/>
    <p:sldId id="466" r:id="rId8"/>
    <p:sldId id="468" r:id="rId9"/>
    <p:sldId id="452" r:id="rId10"/>
    <p:sldId id="454" r:id="rId11"/>
    <p:sldId id="455" r:id="rId12"/>
    <p:sldId id="453" r:id="rId13"/>
    <p:sldId id="457" r:id="rId14"/>
    <p:sldId id="459" r:id="rId15"/>
    <p:sldId id="422" r:id="rId16"/>
    <p:sldId id="460" r:id="rId17"/>
    <p:sldId id="461" r:id="rId18"/>
    <p:sldId id="462" r:id="rId19"/>
    <p:sldId id="463" r:id="rId20"/>
    <p:sldId id="441" r:id="rId21"/>
  </p:sldIdLst>
  <p:sldSz cx="9144000" cy="6858000" type="screen4x3"/>
  <p:notesSz cx="7010400" cy="9296400"/>
  <p:defaultTextStyle>
    <a:defPPr>
      <a:defRPr lang="en-US"/>
    </a:defPPr>
    <a:lvl1pPr algn="l" rtl="0" eaLnBrk="0" fontAlgn="base" hangingPunct="0">
      <a:spcBef>
        <a:spcPct val="20000"/>
      </a:spcBef>
      <a:spcAft>
        <a:spcPct val="0"/>
      </a:spcAft>
      <a:defRPr sz="2400" kern="1200">
        <a:solidFill>
          <a:srgbClr val="000099"/>
        </a:solidFill>
        <a:latin typeface="Arial Rounded MT Bold" pitchFamily="34" charset="0"/>
        <a:ea typeface="+mn-ea"/>
        <a:cs typeface="+mn-cs"/>
      </a:defRPr>
    </a:lvl1pPr>
    <a:lvl2pPr marL="457200" algn="l" rtl="0" eaLnBrk="0" fontAlgn="base" hangingPunct="0">
      <a:spcBef>
        <a:spcPct val="20000"/>
      </a:spcBef>
      <a:spcAft>
        <a:spcPct val="0"/>
      </a:spcAft>
      <a:defRPr sz="2400" kern="1200">
        <a:solidFill>
          <a:srgbClr val="000099"/>
        </a:solidFill>
        <a:latin typeface="Arial Rounded MT Bold" pitchFamily="34" charset="0"/>
        <a:ea typeface="+mn-ea"/>
        <a:cs typeface="+mn-cs"/>
      </a:defRPr>
    </a:lvl2pPr>
    <a:lvl3pPr marL="914400" algn="l" rtl="0" eaLnBrk="0" fontAlgn="base" hangingPunct="0">
      <a:spcBef>
        <a:spcPct val="20000"/>
      </a:spcBef>
      <a:spcAft>
        <a:spcPct val="0"/>
      </a:spcAft>
      <a:defRPr sz="2400" kern="1200">
        <a:solidFill>
          <a:srgbClr val="000099"/>
        </a:solidFill>
        <a:latin typeface="Arial Rounded MT Bold" pitchFamily="34" charset="0"/>
        <a:ea typeface="+mn-ea"/>
        <a:cs typeface="+mn-cs"/>
      </a:defRPr>
    </a:lvl3pPr>
    <a:lvl4pPr marL="1371600" algn="l" rtl="0" eaLnBrk="0" fontAlgn="base" hangingPunct="0">
      <a:spcBef>
        <a:spcPct val="20000"/>
      </a:spcBef>
      <a:spcAft>
        <a:spcPct val="0"/>
      </a:spcAft>
      <a:defRPr sz="2400" kern="1200">
        <a:solidFill>
          <a:srgbClr val="000099"/>
        </a:solidFill>
        <a:latin typeface="Arial Rounded MT Bold" pitchFamily="34" charset="0"/>
        <a:ea typeface="+mn-ea"/>
        <a:cs typeface="+mn-cs"/>
      </a:defRPr>
    </a:lvl4pPr>
    <a:lvl5pPr marL="1828800" algn="l" rtl="0" eaLnBrk="0" fontAlgn="base" hangingPunct="0">
      <a:spcBef>
        <a:spcPct val="20000"/>
      </a:spcBef>
      <a:spcAft>
        <a:spcPct val="0"/>
      </a:spcAft>
      <a:defRPr sz="2400" kern="1200">
        <a:solidFill>
          <a:srgbClr val="000099"/>
        </a:solidFill>
        <a:latin typeface="Arial Rounded MT Bold" pitchFamily="34" charset="0"/>
        <a:ea typeface="+mn-ea"/>
        <a:cs typeface="+mn-cs"/>
      </a:defRPr>
    </a:lvl5pPr>
    <a:lvl6pPr marL="2286000" algn="l" defTabSz="914400" rtl="0" eaLnBrk="1" latinLnBrk="0" hangingPunct="1">
      <a:defRPr sz="2400" kern="1200">
        <a:solidFill>
          <a:srgbClr val="000099"/>
        </a:solidFill>
        <a:latin typeface="Arial Rounded MT Bold" pitchFamily="34" charset="0"/>
        <a:ea typeface="+mn-ea"/>
        <a:cs typeface="+mn-cs"/>
      </a:defRPr>
    </a:lvl6pPr>
    <a:lvl7pPr marL="2743200" algn="l" defTabSz="914400" rtl="0" eaLnBrk="1" latinLnBrk="0" hangingPunct="1">
      <a:defRPr sz="2400" kern="1200">
        <a:solidFill>
          <a:srgbClr val="000099"/>
        </a:solidFill>
        <a:latin typeface="Arial Rounded MT Bold" pitchFamily="34" charset="0"/>
        <a:ea typeface="+mn-ea"/>
        <a:cs typeface="+mn-cs"/>
      </a:defRPr>
    </a:lvl7pPr>
    <a:lvl8pPr marL="3200400" algn="l" defTabSz="914400" rtl="0" eaLnBrk="1" latinLnBrk="0" hangingPunct="1">
      <a:defRPr sz="2400" kern="1200">
        <a:solidFill>
          <a:srgbClr val="000099"/>
        </a:solidFill>
        <a:latin typeface="Arial Rounded MT Bold" pitchFamily="34" charset="0"/>
        <a:ea typeface="+mn-ea"/>
        <a:cs typeface="+mn-cs"/>
      </a:defRPr>
    </a:lvl8pPr>
    <a:lvl9pPr marL="3657600" algn="l" defTabSz="914400" rtl="0" eaLnBrk="1" latinLnBrk="0" hangingPunct="1">
      <a:defRPr sz="2400" kern="1200">
        <a:solidFill>
          <a:srgbClr val="000099"/>
        </a:solidFill>
        <a:latin typeface="Arial Rounded MT Bold"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FF"/>
    <a:srgbClr val="9933FF"/>
    <a:srgbClr val="00CC00"/>
    <a:srgbClr val="6699FF"/>
    <a:srgbClr val="B2B2B2"/>
    <a:srgbClr val="333399"/>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353" autoAdjust="0"/>
  </p:normalViewPr>
  <p:slideViewPr>
    <p:cSldViewPr>
      <p:cViewPr varScale="1">
        <p:scale>
          <a:sx n="77" d="100"/>
          <a:sy n="77" d="100"/>
        </p:scale>
        <p:origin x="1061"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1410" y="-7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Chris\Documents\PopProj\Deaths\ProjDeathsModel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600" baseline="0" dirty="0"/>
              <a:t>Chart showing Observed and Expected crude death rates per 1000 residents,</a:t>
            </a:r>
            <a:br>
              <a:rPr lang="en-GB" sz="1600" baseline="0" dirty="0"/>
            </a:br>
            <a:r>
              <a:rPr lang="en-GB" sz="1600" baseline="0" dirty="0"/>
              <a:t>for England 2001/02 to 2015/16. [See Note at the foot of the chart.]</a:t>
            </a:r>
          </a:p>
        </c:rich>
      </c:tx>
      <c:layout/>
      <c:overlay val="0"/>
    </c:title>
    <c:autoTitleDeleted val="0"/>
    <c:plotArea>
      <c:layout/>
      <c:lineChart>
        <c:grouping val="standard"/>
        <c:varyColors val="0"/>
        <c:ser>
          <c:idx val="0"/>
          <c:order val="0"/>
          <c:tx>
            <c:strRef>
              <c:f>'Model01-15'!$A$38</c:f>
              <c:strCache>
                <c:ptCount val="1"/>
                <c:pt idx="0">
                  <c:v>Observed</c:v>
                </c:pt>
              </c:strCache>
            </c:strRef>
          </c:tx>
          <c:cat>
            <c:strRef>
              <c:f>'Model01-15'!$B$6:$P$6</c:f>
              <c:strCache>
                <c:ptCount val="15"/>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strCache>
            </c:strRef>
          </c:cat>
          <c:val>
            <c:numRef>
              <c:f>'Model01-15'!$B$38:$P$38</c:f>
              <c:numCache>
                <c:formatCode>0.000000</c:formatCode>
                <c:ptCount val="15"/>
                <c:pt idx="0">
                  <c:v>10.050648187353682</c:v>
                </c:pt>
                <c:pt idx="1">
                  <c:v>10.033420984250823</c:v>
                </c:pt>
                <c:pt idx="2">
                  <c:v>9.9731766423169947</c:v>
                </c:pt>
                <c:pt idx="3">
                  <c:v>9.7001470277679278</c:v>
                </c:pt>
                <c:pt idx="4">
                  <c:v>9.3756606178623123</c:v>
                </c:pt>
                <c:pt idx="5">
                  <c:v>9.1979846791886644</c:v>
                </c:pt>
                <c:pt idx="6">
                  <c:v>9.1216043224304197</c:v>
                </c:pt>
                <c:pt idx="7">
                  <c:v>9.050724302463971</c:v>
                </c:pt>
                <c:pt idx="8">
                  <c:v>8.7182481099599478</c:v>
                </c:pt>
                <c:pt idx="9">
                  <c:v>8.683391115596212</c:v>
                </c:pt>
                <c:pt idx="10">
                  <c:v>8.6532196811319384</c:v>
                </c:pt>
                <c:pt idx="11">
                  <c:v>8.9132877612626338</c:v>
                </c:pt>
                <c:pt idx="12">
                  <c:v>8.428109426057711</c:v>
                </c:pt>
                <c:pt idx="13">
                  <c:v>9.1484525049037497</c:v>
                </c:pt>
                <c:pt idx="14">
                  <c:v>8.8703153982197058</c:v>
                </c:pt>
              </c:numCache>
            </c:numRef>
          </c:val>
          <c:smooth val="0"/>
        </c:ser>
        <c:ser>
          <c:idx val="1"/>
          <c:order val="1"/>
          <c:tx>
            <c:strRef>
              <c:f>'Model01-15'!$A$39</c:f>
              <c:strCache>
                <c:ptCount val="1"/>
                <c:pt idx="0">
                  <c:v>Expected</c:v>
                </c:pt>
              </c:strCache>
            </c:strRef>
          </c:tx>
          <c:cat>
            <c:strRef>
              <c:f>'Model01-15'!$B$6:$P$6</c:f>
              <c:strCache>
                <c:ptCount val="15"/>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strCache>
            </c:strRef>
          </c:cat>
          <c:val>
            <c:numRef>
              <c:f>'Model01-15'!$B$39:$P$39</c:f>
              <c:numCache>
                <c:formatCode>0.00000</c:formatCode>
                <c:ptCount val="15"/>
                <c:pt idx="0">
                  <c:v>10.069312330885706</c:v>
                </c:pt>
                <c:pt idx="1">
                  <c:v>9.9200892187507268</c:v>
                </c:pt>
                <c:pt idx="2">
                  <c:v>9.7730775324274965</c:v>
                </c:pt>
                <c:pt idx="3">
                  <c:v>9.6282444994852128</c:v>
                </c:pt>
                <c:pt idx="4">
                  <c:v>9.4855578331671353</c:v>
                </c:pt>
                <c:pt idx="5">
                  <c:v>9.3449857251930819</c:v>
                </c:pt>
                <c:pt idx="6">
                  <c:v>9.2064968386687465</c:v>
                </c:pt>
                <c:pt idx="7">
                  <c:v>9.070060301099705</c:v>
                </c:pt>
                <c:pt idx="8">
                  <c:v>8.9356456975095053</c:v>
                </c:pt>
                <c:pt idx="9">
                  <c:v>8.8032230636591109</c:v>
                </c:pt>
                <c:pt idx="10">
                  <c:v>8.6727628793674612</c:v>
                </c:pt>
                <c:pt idx="11">
                  <c:v>8.5442360619304232</c:v>
                </c:pt>
                <c:pt idx="12">
                  <c:v>8.4176139596378654</c:v>
                </c:pt>
                <c:pt idx="13">
                  <c:v>8.292868345386216</c:v>
                </c:pt>
                <c:pt idx="14">
                  <c:v>8.1699714103861449</c:v>
                </c:pt>
              </c:numCache>
            </c:numRef>
          </c:val>
          <c:smooth val="0"/>
        </c:ser>
        <c:dLbls>
          <c:showLegendKey val="0"/>
          <c:showVal val="0"/>
          <c:showCatName val="0"/>
          <c:showSerName val="0"/>
          <c:showPercent val="0"/>
          <c:showBubbleSize val="0"/>
        </c:dLbls>
        <c:marker val="1"/>
        <c:smooth val="0"/>
        <c:axId val="451204816"/>
        <c:axId val="451201680"/>
      </c:lineChart>
      <c:catAx>
        <c:axId val="451204816"/>
        <c:scaling>
          <c:orientation val="minMax"/>
        </c:scaling>
        <c:delete val="0"/>
        <c:axPos val="b"/>
        <c:title>
          <c:tx>
            <c:rich>
              <a:bodyPr/>
              <a:lstStyle/>
              <a:p>
                <a:pPr>
                  <a:defRPr/>
                </a:pPr>
                <a:r>
                  <a:rPr lang="en-GB" dirty="0"/>
                  <a:t>Year</a:t>
                </a:r>
                <a:r>
                  <a:rPr lang="en-GB" baseline="0" dirty="0"/>
                  <a:t> ending June 30th. </a:t>
                </a:r>
                <a:br>
                  <a:rPr lang="en-GB" baseline="0" dirty="0"/>
                </a:br>
                <a:r>
                  <a:rPr lang="en-GB" baseline="0" dirty="0"/>
                  <a:t>[N.B. This chart uses the results over the period 2001/02 to 2012/13 (i.e. 12 years) as the base period for the projection.]</a:t>
                </a:r>
                <a:endParaRPr lang="en-GB" dirty="0"/>
              </a:p>
            </c:rich>
          </c:tx>
          <c:layout/>
          <c:overlay val="0"/>
        </c:title>
        <c:numFmt formatCode="General" sourceLinked="0"/>
        <c:majorTickMark val="out"/>
        <c:minorTickMark val="none"/>
        <c:tickLblPos val="nextTo"/>
        <c:crossAx val="451201680"/>
        <c:crosses val="autoZero"/>
        <c:auto val="1"/>
        <c:lblAlgn val="ctr"/>
        <c:lblOffset val="100"/>
        <c:noMultiLvlLbl val="0"/>
      </c:catAx>
      <c:valAx>
        <c:axId val="451201680"/>
        <c:scaling>
          <c:orientation val="minMax"/>
          <c:max val="10.1"/>
          <c:min val="8"/>
        </c:scaling>
        <c:delete val="0"/>
        <c:axPos val="l"/>
        <c:majorGridlines/>
        <c:title>
          <c:tx>
            <c:rich>
              <a:bodyPr rot="-5400000" vert="horz"/>
              <a:lstStyle/>
              <a:p>
                <a:pPr>
                  <a:defRPr/>
                </a:pPr>
                <a:r>
                  <a:rPr lang="en-GB" dirty="0"/>
                  <a:t>Observed and Expected Death Rates per 1000 </a:t>
                </a:r>
                <a:r>
                  <a:rPr lang="en-GB" dirty="0" smtClean="0"/>
                  <a:t>residents</a:t>
                </a:r>
                <a:r>
                  <a:rPr lang="en-GB" baseline="0" dirty="0" smtClean="0"/>
                  <a:t>.</a:t>
                </a:r>
                <a:endParaRPr lang="en-GB" dirty="0"/>
              </a:p>
            </c:rich>
          </c:tx>
          <c:layout/>
          <c:overlay val="0"/>
        </c:title>
        <c:numFmt formatCode="0.0" sourceLinked="0"/>
        <c:majorTickMark val="out"/>
        <c:minorTickMark val="none"/>
        <c:tickLblPos val="nextTo"/>
        <c:crossAx val="451204816"/>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0.50532</cdr:x>
      <cdr:y>0.02421</cdr:y>
    </cdr:from>
    <cdr:to>
      <cdr:x>0.59043</cdr:x>
      <cdr:y>0.05749</cdr:y>
    </cdr:to>
    <cdr:sp macro="" textlink="">
      <cdr:nvSpPr>
        <cdr:cNvPr id="2" name="TextBox 1"/>
        <cdr:cNvSpPr txBox="1"/>
      </cdr:nvSpPr>
      <cdr:spPr>
        <a:xfrm xmlns:a="http://schemas.openxmlformats.org/drawingml/2006/main">
          <a:off x="5429250" y="152400"/>
          <a:ext cx="914400" cy="20955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GB"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38371" cy="464821"/>
          </a:xfrm>
          <a:prstGeom prst="rect">
            <a:avLst/>
          </a:prstGeom>
        </p:spPr>
        <p:txBody>
          <a:bodyPr vert="horz" lIns="91440" tIns="45720" rIns="91440" bIns="45720" rtlCol="0"/>
          <a:lstStyle>
            <a:lvl1pPr algn="l">
              <a:defRPr sz="1200"/>
            </a:lvl1pPr>
          </a:lstStyle>
          <a:p>
            <a:pPr>
              <a:defRPr/>
            </a:pPr>
            <a:endParaRPr lang="en-GB" dirty="0"/>
          </a:p>
        </p:txBody>
      </p:sp>
      <p:sp>
        <p:nvSpPr>
          <p:cNvPr id="3" name="Date Placeholder 2"/>
          <p:cNvSpPr>
            <a:spLocks noGrp="1"/>
          </p:cNvSpPr>
          <p:nvPr>
            <p:ph type="dt" sz="quarter" idx="1"/>
          </p:nvPr>
        </p:nvSpPr>
        <p:spPr>
          <a:xfrm>
            <a:off x="3970438" y="3"/>
            <a:ext cx="3038371" cy="464821"/>
          </a:xfrm>
          <a:prstGeom prst="rect">
            <a:avLst/>
          </a:prstGeom>
        </p:spPr>
        <p:txBody>
          <a:bodyPr vert="horz" lIns="91440" tIns="45720" rIns="91440" bIns="45720" rtlCol="0"/>
          <a:lstStyle>
            <a:lvl1pPr algn="r">
              <a:defRPr sz="1200"/>
            </a:lvl1pPr>
          </a:lstStyle>
          <a:p>
            <a:pPr>
              <a:defRPr/>
            </a:pPr>
            <a:fld id="{16E287CD-2082-499A-A6F7-B0A55688BEC7}" type="datetimeFigureOut">
              <a:rPr lang="en-GB"/>
              <a:pPr>
                <a:defRPr/>
              </a:pPr>
              <a:t>31/10/2016</a:t>
            </a:fld>
            <a:endParaRPr lang="en-GB" dirty="0"/>
          </a:p>
        </p:txBody>
      </p:sp>
      <p:sp>
        <p:nvSpPr>
          <p:cNvPr id="4" name="Footer Placeholder 3"/>
          <p:cNvSpPr>
            <a:spLocks noGrp="1"/>
          </p:cNvSpPr>
          <p:nvPr>
            <p:ph type="ftr" sz="quarter" idx="2"/>
          </p:nvPr>
        </p:nvSpPr>
        <p:spPr>
          <a:xfrm>
            <a:off x="2" y="8829990"/>
            <a:ext cx="3038371" cy="464821"/>
          </a:xfrm>
          <a:prstGeom prst="rect">
            <a:avLst/>
          </a:prstGeom>
        </p:spPr>
        <p:txBody>
          <a:bodyPr vert="horz" lIns="91440" tIns="45720" rIns="91440" bIns="45720" rtlCol="0" anchor="b"/>
          <a:lstStyle>
            <a:lvl1pPr algn="l">
              <a:defRPr sz="1200"/>
            </a:lvl1pPr>
          </a:lstStyle>
          <a:p>
            <a:pPr>
              <a:defRPr/>
            </a:pPr>
            <a:endParaRPr lang="en-GB" dirty="0"/>
          </a:p>
        </p:txBody>
      </p:sp>
      <p:sp>
        <p:nvSpPr>
          <p:cNvPr id="5" name="Slide Number Placeholder 4"/>
          <p:cNvSpPr>
            <a:spLocks noGrp="1"/>
          </p:cNvSpPr>
          <p:nvPr>
            <p:ph type="sldNum" sz="quarter" idx="3"/>
          </p:nvPr>
        </p:nvSpPr>
        <p:spPr>
          <a:xfrm>
            <a:off x="3970438" y="8829990"/>
            <a:ext cx="3038371" cy="464821"/>
          </a:xfrm>
          <a:prstGeom prst="rect">
            <a:avLst/>
          </a:prstGeom>
        </p:spPr>
        <p:txBody>
          <a:bodyPr vert="horz" lIns="91440" tIns="45720" rIns="91440" bIns="45720" rtlCol="0" anchor="b"/>
          <a:lstStyle>
            <a:lvl1pPr algn="r">
              <a:defRPr sz="1200"/>
            </a:lvl1pPr>
          </a:lstStyle>
          <a:p>
            <a:pPr>
              <a:defRPr/>
            </a:pPr>
            <a:fld id="{BD59C01E-FC96-4E5F-B7B9-CB326EC64E7C}" type="slidenum">
              <a:rPr lang="en-GB"/>
              <a:pPr>
                <a:defRPr/>
              </a:pPr>
              <a:t>‹#›</a:t>
            </a:fld>
            <a:endParaRPr lang="en-GB" dirty="0"/>
          </a:p>
        </p:txBody>
      </p:sp>
    </p:spTree>
    <p:extLst>
      <p:ext uri="{BB962C8B-B14F-4D97-AF65-F5344CB8AC3E}">
        <p14:creationId xmlns:p14="http://schemas.microsoft.com/office/powerpoint/2010/main" val="768914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2" y="2"/>
            <a:ext cx="3008099" cy="483923"/>
          </a:xfrm>
          <a:prstGeom prst="rect">
            <a:avLst/>
          </a:prstGeom>
          <a:noFill/>
          <a:ln w="9525">
            <a:noFill/>
            <a:miter lim="800000"/>
            <a:headEnd/>
            <a:tailEnd/>
          </a:ln>
          <a:effectLst/>
        </p:spPr>
        <p:txBody>
          <a:bodyPr vert="horz" wrap="square" lIns="85743" tIns="42872" rIns="85743" bIns="42872" numCol="1" anchor="t" anchorCtr="0" compatLnSpc="1">
            <a:prstTxWarp prst="textNoShape">
              <a:avLst/>
            </a:prstTxWarp>
          </a:bodyPr>
          <a:lstStyle>
            <a:lvl1pPr defTabSz="857250">
              <a:spcBef>
                <a:spcPct val="0"/>
              </a:spcBef>
              <a:defRPr sz="1100">
                <a:solidFill>
                  <a:schemeClr val="tx1"/>
                </a:solidFill>
                <a:latin typeface="Times New Roman" pitchFamily="18" charset="0"/>
              </a:defRPr>
            </a:lvl1pPr>
          </a:lstStyle>
          <a:p>
            <a:pPr>
              <a:defRPr/>
            </a:pPr>
            <a:endParaRPr lang="en-US" dirty="0"/>
          </a:p>
        </p:txBody>
      </p:sp>
      <p:sp>
        <p:nvSpPr>
          <p:cNvPr id="82947" name="Rectangle 3"/>
          <p:cNvSpPr>
            <a:spLocks noGrp="1" noChangeArrowheads="1"/>
          </p:cNvSpPr>
          <p:nvPr>
            <p:ph type="dt" idx="1"/>
          </p:nvPr>
        </p:nvSpPr>
        <p:spPr bwMode="auto">
          <a:xfrm>
            <a:off x="3986371" y="2"/>
            <a:ext cx="3008099" cy="483923"/>
          </a:xfrm>
          <a:prstGeom prst="rect">
            <a:avLst/>
          </a:prstGeom>
          <a:noFill/>
          <a:ln w="9525">
            <a:noFill/>
            <a:miter lim="800000"/>
            <a:headEnd/>
            <a:tailEnd/>
          </a:ln>
          <a:effectLst/>
        </p:spPr>
        <p:txBody>
          <a:bodyPr vert="horz" wrap="square" lIns="85743" tIns="42872" rIns="85743" bIns="42872" numCol="1" anchor="t" anchorCtr="0" compatLnSpc="1">
            <a:prstTxWarp prst="textNoShape">
              <a:avLst/>
            </a:prstTxWarp>
          </a:bodyPr>
          <a:lstStyle>
            <a:lvl1pPr algn="r" defTabSz="857250">
              <a:spcBef>
                <a:spcPct val="0"/>
              </a:spcBef>
              <a:defRPr sz="1100">
                <a:solidFill>
                  <a:schemeClr val="tx1"/>
                </a:solidFill>
                <a:latin typeface="Times New Roman" pitchFamily="18" charset="0"/>
              </a:defRPr>
            </a:lvl1pPr>
          </a:lstStyle>
          <a:p>
            <a:pPr>
              <a:defRPr/>
            </a:pPr>
            <a:endParaRPr lang="en-US" dirty="0"/>
          </a:p>
        </p:txBody>
      </p:sp>
      <p:sp>
        <p:nvSpPr>
          <p:cNvPr id="32772" name="Rectangle 4"/>
          <p:cNvSpPr>
            <a:spLocks noGrp="1" noRot="1" noChangeAspect="1" noChangeArrowheads="1" noTextEdit="1"/>
          </p:cNvSpPr>
          <p:nvPr>
            <p:ph type="sldImg" idx="2"/>
          </p:nvPr>
        </p:nvSpPr>
        <p:spPr bwMode="auto">
          <a:xfrm>
            <a:off x="1225550" y="690563"/>
            <a:ext cx="4618038" cy="3462337"/>
          </a:xfrm>
          <a:prstGeom prst="rect">
            <a:avLst/>
          </a:prstGeom>
          <a:noFill/>
          <a:ln w="9525">
            <a:solidFill>
              <a:srgbClr val="000000"/>
            </a:solidFill>
            <a:miter lim="800000"/>
            <a:headEnd/>
            <a:tailEnd/>
          </a:ln>
        </p:spPr>
      </p:sp>
      <p:sp>
        <p:nvSpPr>
          <p:cNvPr id="82949" name="Rectangle 5"/>
          <p:cNvSpPr>
            <a:spLocks noGrp="1" noChangeArrowheads="1"/>
          </p:cNvSpPr>
          <p:nvPr>
            <p:ph type="body" sz="quarter" idx="3"/>
          </p:nvPr>
        </p:nvSpPr>
        <p:spPr bwMode="auto">
          <a:xfrm>
            <a:off x="901795" y="4430119"/>
            <a:ext cx="5190883" cy="4153134"/>
          </a:xfrm>
          <a:prstGeom prst="rect">
            <a:avLst/>
          </a:prstGeom>
          <a:noFill/>
          <a:ln w="9525">
            <a:noFill/>
            <a:miter lim="800000"/>
            <a:headEnd/>
            <a:tailEnd/>
          </a:ln>
          <a:effectLst/>
        </p:spPr>
        <p:txBody>
          <a:bodyPr vert="horz" wrap="square" lIns="85743" tIns="42872" rIns="85743" bIns="4287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2950" name="Rectangle 6"/>
          <p:cNvSpPr>
            <a:spLocks noGrp="1" noChangeArrowheads="1"/>
          </p:cNvSpPr>
          <p:nvPr>
            <p:ph type="ftr" sz="quarter" idx="4"/>
          </p:nvPr>
        </p:nvSpPr>
        <p:spPr bwMode="auto">
          <a:xfrm>
            <a:off x="2" y="8860235"/>
            <a:ext cx="3008099" cy="415473"/>
          </a:xfrm>
          <a:prstGeom prst="rect">
            <a:avLst/>
          </a:prstGeom>
          <a:noFill/>
          <a:ln w="9525">
            <a:noFill/>
            <a:miter lim="800000"/>
            <a:headEnd/>
            <a:tailEnd/>
          </a:ln>
          <a:effectLst/>
        </p:spPr>
        <p:txBody>
          <a:bodyPr vert="horz" wrap="square" lIns="85743" tIns="42872" rIns="85743" bIns="42872" numCol="1" anchor="b" anchorCtr="0" compatLnSpc="1">
            <a:prstTxWarp prst="textNoShape">
              <a:avLst/>
            </a:prstTxWarp>
          </a:bodyPr>
          <a:lstStyle>
            <a:lvl1pPr defTabSz="857250">
              <a:spcBef>
                <a:spcPct val="0"/>
              </a:spcBef>
              <a:defRPr sz="1100">
                <a:solidFill>
                  <a:schemeClr val="tx1"/>
                </a:solidFill>
                <a:latin typeface="Times New Roman" pitchFamily="18" charset="0"/>
              </a:defRPr>
            </a:lvl1pPr>
          </a:lstStyle>
          <a:p>
            <a:pPr>
              <a:defRPr/>
            </a:pPr>
            <a:endParaRPr lang="en-US" dirty="0"/>
          </a:p>
        </p:txBody>
      </p:sp>
      <p:sp>
        <p:nvSpPr>
          <p:cNvPr id="82951" name="Rectangle 7"/>
          <p:cNvSpPr>
            <a:spLocks noGrp="1" noChangeArrowheads="1"/>
          </p:cNvSpPr>
          <p:nvPr>
            <p:ph type="sldNum" sz="quarter" idx="5"/>
          </p:nvPr>
        </p:nvSpPr>
        <p:spPr bwMode="auto">
          <a:xfrm>
            <a:off x="3986371" y="8860235"/>
            <a:ext cx="3008099" cy="415473"/>
          </a:xfrm>
          <a:prstGeom prst="rect">
            <a:avLst/>
          </a:prstGeom>
          <a:noFill/>
          <a:ln w="9525">
            <a:noFill/>
            <a:miter lim="800000"/>
            <a:headEnd/>
            <a:tailEnd/>
          </a:ln>
          <a:effectLst/>
        </p:spPr>
        <p:txBody>
          <a:bodyPr vert="horz" wrap="square" lIns="85743" tIns="42872" rIns="85743" bIns="42872" numCol="1" anchor="b" anchorCtr="0" compatLnSpc="1">
            <a:prstTxWarp prst="textNoShape">
              <a:avLst/>
            </a:prstTxWarp>
          </a:bodyPr>
          <a:lstStyle>
            <a:lvl1pPr algn="r" defTabSz="857250">
              <a:spcBef>
                <a:spcPct val="0"/>
              </a:spcBef>
              <a:defRPr sz="1100">
                <a:solidFill>
                  <a:schemeClr val="tx1"/>
                </a:solidFill>
                <a:latin typeface="Times New Roman" pitchFamily="18" charset="0"/>
              </a:defRPr>
            </a:lvl1pPr>
          </a:lstStyle>
          <a:p>
            <a:pPr>
              <a:defRPr/>
            </a:pPr>
            <a:fld id="{C539F1E0-7E03-45CB-ADF7-FF28A7B5BB3C}" type="slidenum">
              <a:rPr lang="en-US"/>
              <a:pPr>
                <a:defRPr/>
              </a:pPr>
              <a:t>‹#›</a:t>
            </a:fld>
            <a:endParaRPr lang="en-US" dirty="0"/>
          </a:p>
        </p:txBody>
      </p:sp>
    </p:spTree>
    <p:extLst>
      <p:ext uri="{BB962C8B-B14F-4D97-AF65-F5344CB8AC3E}">
        <p14:creationId xmlns:p14="http://schemas.microsoft.com/office/powerpoint/2010/main" val="6074803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rtl="0" eaLnBrk="0" fontAlgn="base" hangingPunct="0"/>
            <a:r>
              <a:rPr lang="en-US" sz="1200" kern="1200" dirty="0" smtClean="0">
                <a:solidFill>
                  <a:schemeClr val="tx1"/>
                </a:solidFill>
                <a:latin typeface="Times New Roman" pitchFamily="18" charset="0"/>
                <a:ea typeface="+mn-ea"/>
                <a:cs typeface="+mn-cs"/>
              </a:rPr>
              <a:t>Slide 1:</a:t>
            </a:r>
            <a:endParaRPr lang="en-GB" dirty="0" smtClean="0"/>
          </a:p>
          <a:p>
            <a:pPr rtl="0" eaLnBrk="0" fontAlgn="base" hangingPunct="0"/>
            <a:endParaRPr lang="en-US" sz="1200" kern="1200" dirty="0" smtClean="0">
              <a:solidFill>
                <a:schemeClr val="tx1"/>
              </a:solidFill>
              <a:latin typeface="Times New Roman" pitchFamily="18" charset="0"/>
              <a:ea typeface="+mn-ea"/>
              <a:cs typeface="+mn-cs"/>
            </a:endParaRPr>
          </a:p>
          <a:p>
            <a:pPr rtl="0" eaLnBrk="0" fontAlgn="base" hangingPunct="0"/>
            <a:r>
              <a:rPr lang="en-US" sz="1200" kern="1200" dirty="0" smtClean="0">
                <a:solidFill>
                  <a:schemeClr val="tx1"/>
                </a:solidFill>
                <a:latin typeface="Times New Roman" pitchFamily="18" charset="0"/>
                <a:ea typeface="+mn-ea"/>
                <a:cs typeface="+mn-cs"/>
              </a:rPr>
              <a:t>In this presentation, amongst</a:t>
            </a:r>
            <a:r>
              <a:rPr lang="en-US" sz="1200" kern="1200" baseline="0" dirty="0" smtClean="0">
                <a:solidFill>
                  <a:schemeClr val="tx1"/>
                </a:solidFill>
                <a:latin typeface="Times New Roman" pitchFamily="18" charset="0"/>
                <a:ea typeface="+mn-ea"/>
                <a:cs typeface="+mn-cs"/>
              </a:rPr>
              <a:t> other things, we’re</a:t>
            </a:r>
            <a:r>
              <a:rPr lang="en-US" sz="1200" kern="1200" dirty="0" smtClean="0">
                <a:solidFill>
                  <a:schemeClr val="tx1"/>
                </a:solidFill>
                <a:latin typeface="Times New Roman" pitchFamily="18" charset="0"/>
                <a:ea typeface="+mn-ea"/>
                <a:cs typeface="+mn-cs"/>
              </a:rPr>
              <a:t> going to look generally at the</a:t>
            </a:r>
            <a:r>
              <a:rPr lang="en-US" sz="1200" kern="1200" baseline="0" dirty="0" smtClean="0">
                <a:solidFill>
                  <a:schemeClr val="tx1"/>
                </a:solidFill>
                <a:latin typeface="Times New Roman" pitchFamily="18" charset="0"/>
                <a:ea typeface="+mn-ea"/>
                <a:cs typeface="+mn-cs"/>
              </a:rPr>
              <a:t> </a:t>
            </a:r>
            <a:r>
              <a:rPr lang="en-US" sz="1200" kern="1200" dirty="0" smtClean="0">
                <a:solidFill>
                  <a:schemeClr val="tx1"/>
                </a:solidFill>
                <a:latin typeface="Times New Roman" pitchFamily="18" charset="0"/>
                <a:ea typeface="+mn-ea"/>
                <a:cs typeface="+mn-cs"/>
              </a:rPr>
              <a:t>2015 TWRI </a:t>
            </a:r>
            <a:r>
              <a:rPr lang="en-US" sz="1200" kern="1200" baseline="0" dirty="0" smtClean="0">
                <a:solidFill>
                  <a:schemeClr val="tx1"/>
                </a:solidFill>
                <a:latin typeface="Times New Roman" pitchFamily="18" charset="0"/>
                <a:ea typeface="+mn-ea"/>
                <a:cs typeface="+mn-cs"/>
              </a:rPr>
              <a:t>population and household projections.</a:t>
            </a:r>
            <a:endParaRPr lang="en-GB" dirty="0" smtClean="0"/>
          </a:p>
          <a:p>
            <a:pPr rtl="0" eaLnBrk="0" fontAlgn="base" hangingPunct="0"/>
            <a:endParaRPr lang="en-US" sz="1200" kern="1200" baseline="0" dirty="0" smtClean="0">
              <a:solidFill>
                <a:schemeClr val="tx1"/>
              </a:solidFill>
              <a:latin typeface="Times New Roman" pitchFamily="18" charset="0"/>
              <a:ea typeface="+mn-ea"/>
              <a:cs typeface="+mn-cs"/>
            </a:endParaRPr>
          </a:p>
          <a:p>
            <a:pPr rtl="0" eaLnBrk="0" fontAlgn="base" hangingPunct="0"/>
            <a:r>
              <a:rPr lang="en-US" sz="1200" kern="1200" baseline="0" dirty="0" smtClean="0">
                <a:solidFill>
                  <a:schemeClr val="tx1"/>
                </a:solidFill>
                <a:latin typeface="Times New Roman" pitchFamily="18" charset="0"/>
                <a:ea typeface="+mn-ea"/>
                <a:cs typeface="+mn-cs"/>
              </a:rPr>
              <a:t>For the 2015 projections, I’m going to discuss a possible impact, using “What ifs?”, on population and household projections in the light of current political issues.</a:t>
            </a:r>
            <a:endParaRPr lang="en-GB" dirty="0" smtClean="0"/>
          </a:p>
          <a:p>
            <a:pPr rtl="0" eaLnBrk="0" fontAlgn="base" hangingPunct="0"/>
            <a:r>
              <a:rPr lang="en-GB" sz="1200" kern="1200" dirty="0" smtClean="0">
                <a:solidFill>
                  <a:schemeClr val="tx1"/>
                </a:solidFill>
                <a:latin typeface="Times New Roman" pitchFamily="18" charset="0"/>
                <a:ea typeface="+mn-ea"/>
                <a:cs typeface="+mn-cs"/>
              </a:rPr>
              <a:t>For example, the impact of </a:t>
            </a:r>
            <a:r>
              <a:rPr lang="en-GB" sz="1200" kern="1200" baseline="0" dirty="0" smtClean="0">
                <a:solidFill>
                  <a:schemeClr val="tx1"/>
                </a:solidFill>
                <a:latin typeface="Times New Roman" pitchFamily="18" charset="0"/>
                <a:ea typeface="+mn-ea"/>
                <a:cs typeface="+mn-cs"/>
              </a:rPr>
              <a:t>a </a:t>
            </a:r>
            <a:r>
              <a:rPr lang="en-GB" sz="1200" kern="1200" dirty="0" smtClean="0">
                <a:solidFill>
                  <a:schemeClr val="tx1"/>
                </a:solidFill>
                <a:latin typeface="Times New Roman" pitchFamily="18" charset="0"/>
                <a:ea typeface="+mn-ea"/>
                <a:cs typeface="+mn-cs"/>
              </a:rPr>
              <a:t>reduction in migration following </a:t>
            </a:r>
            <a:r>
              <a:rPr lang="en-GB" sz="1200" kern="1200" dirty="0" err="1" smtClean="0">
                <a:solidFill>
                  <a:schemeClr val="tx1"/>
                </a:solidFill>
                <a:latin typeface="Times New Roman" pitchFamily="18" charset="0"/>
                <a:ea typeface="+mn-ea"/>
                <a:cs typeface="+mn-cs"/>
              </a:rPr>
              <a:t>Brexit</a:t>
            </a:r>
            <a:r>
              <a:rPr lang="en-GB" sz="1200" kern="1200" dirty="0" smtClean="0">
                <a:solidFill>
                  <a:schemeClr val="tx1"/>
                </a:solidFill>
                <a:latin typeface="Times New Roman" pitchFamily="18" charset="0"/>
                <a:ea typeface="+mn-ea"/>
                <a:cs typeface="+mn-cs"/>
              </a:rPr>
              <a:t>.</a:t>
            </a:r>
          </a:p>
          <a:p>
            <a:pPr rtl="0" eaLnBrk="0" fontAlgn="base" hangingPunct="0"/>
            <a:r>
              <a:rPr lang="en-GB" sz="1200" kern="1200" baseline="0" dirty="0" smtClean="0">
                <a:solidFill>
                  <a:schemeClr val="tx1"/>
                </a:solidFill>
                <a:latin typeface="Times New Roman" pitchFamily="18" charset="0"/>
                <a:ea typeface="+mn-ea"/>
                <a:cs typeface="+mn-cs"/>
              </a:rPr>
              <a:t>We will be comparing the 2014 and 2015 population and household projections for England, London and Gateshead.</a:t>
            </a:r>
            <a:endParaRPr lang="en-GB" dirty="0" smtClean="0"/>
          </a:p>
          <a:p>
            <a:pPr rtl="0" eaLnBrk="0" fontAlgn="base" hangingPunct="0"/>
            <a:endParaRPr lang="en-GB" sz="1200" kern="1200" dirty="0" smtClean="0">
              <a:solidFill>
                <a:schemeClr val="tx1"/>
              </a:solidFill>
              <a:latin typeface="Times New Roman" pitchFamily="18" charset="0"/>
              <a:ea typeface="+mn-ea"/>
              <a:cs typeface="+mn-cs"/>
            </a:endParaRPr>
          </a:p>
          <a:p>
            <a:pPr rtl="0" eaLnBrk="0" fontAlgn="base" hangingPunct="0"/>
            <a:r>
              <a:rPr lang="en-GB" sz="1200" kern="1200" dirty="0" smtClean="0">
                <a:solidFill>
                  <a:schemeClr val="tx1"/>
                </a:solidFill>
                <a:latin typeface="Times New Roman" pitchFamily="18" charset="0"/>
                <a:ea typeface="+mn-ea"/>
                <a:cs typeface="+mn-cs"/>
              </a:rPr>
              <a:t>The main aim of this work is to provide up-to-date projections, working through different assumptions, for local authorities.</a:t>
            </a:r>
            <a:endParaRPr lang="en-GB" dirty="0" smtClean="0"/>
          </a:p>
          <a:p>
            <a:pPr rtl="0" eaLnBrk="0" fontAlgn="base" hangingPunct="0"/>
            <a:r>
              <a:rPr lang="en-GB" sz="1200" kern="1200" dirty="0" smtClean="0">
                <a:solidFill>
                  <a:schemeClr val="tx1"/>
                </a:solidFill>
                <a:latin typeface="Times New Roman" pitchFamily="18" charset="0"/>
                <a:ea typeface="+mn-ea"/>
                <a:cs typeface="+mn-cs"/>
              </a:rPr>
              <a:t>It’s aim is </a:t>
            </a:r>
            <a:r>
              <a:rPr lang="en-GB" sz="1200" u="sng" kern="1200" dirty="0" smtClean="0">
                <a:solidFill>
                  <a:schemeClr val="tx1"/>
                </a:solidFill>
                <a:latin typeface="Times New Roman" pitchFamily="18" charset="0"/>
                <a:ea typeface="+mn-ea"/>
                <a:cs typeface="+mn-cs"/>
              </a:rPr>
              <a:t>complement</a:t>
            </a:r>
            <a:r>
              <a:rPr lang="en-GB" sz="1200" kern="1200" dirty="0" smtClean="0">
                <a:solidFill>
                  <a:schemeClr val="tx1"/>
                </a:solidFill>
                <a:latin typeface="Times New Roman" pitchFamily="18" charset="0"/>
                <a:ea typeface="+mn-ea"/>
                <a:cs typeface="+mn-cs"/>
              </a:rPr>
              <a:t> the ONS and DCLG 2014 based sub-national projections by updating their work</a:t>
            </a:r>
            <a:r>
              <a:rPr lang="en-GB" sz="1200" kern="1200" baseline="0" dirty="0" smtClean="0">
                <a:solidFill>
                  <a:schemeClr val="tx1"/>
                </a:solidFill>
                <a:latin typeface="Times New Roman" pitchFamily="18" charset="0"/>
                <a:ea typeface="+mn-ea"/>
                <a:cs typeface="+mn-cs"/>
              </a:rPr>
              <a:t> and providing alternatives.</a:t>
            </a:r>
            <a:r>
              <a:rPr lang="en-GB" sz="1200" kern="1200" dirty="0" smtClean="0">
                <a:solidFill>
                  <a:schemeClr val="tx1"/>
                </a:solidFill>
                <a:latin typeface="Times New Roman" pitchFamily="18" charset="0"/>
                <a:ea typeface="+mn-ea"/>
                <a:cs typeface="+mn-cs"/>
              </a:rPr>
              <a:t> </a:t>
            </a:r>
            <a:endParaRPr lang="en-GB" dirty="0" smtClean="0"/>
          </a:p>
          <a:p>
            <a:pPr rtl="0" eaLnBrk="0" fontAlgn="base" hangingPunct="0"/>
            <a:r>
              <a:rPr lang="en-GB" sz="1200" kern="1200" dirty="0" smtClean="0">
                <a:solidFill>
                  <a:schemeClr val="tx1"/>
                </a:solidFill>
                <a:latin typeface="Times New Roman" pitchFamily="18" charset="0"/>
                <a:ea typeface="+mn-ea"/>
                <a:cs typeface="+mn-cs"/>
              </a:rPr>
              <a:t>It uses other ONS data, available since the mid-2014 population estimates and related data sets (e.g. deaths to </a:t>
            </a:r>
            <a:r>
              <a:rPr lang="en-GB" sz="1200" i="1" kern="1200" dirty="0" smtClean="0">
                <a:solidFill>
                  <a:schemeClr val="tx1"/>
                </a:solidFill>
                <a:latin typeface="Times New Roman" pitchFamily="18" charset="0"/>
                <a:ea typeface="+mn-ea"/>
                <a:cs typeface="+mn-cs"/>
              </a:rPr>
              <a:t>September 30</a:t>
            </a:r>
            <a:r>
              <a:rPr lang="en-GB" sz="1200" i="1" kern="1200" baseline="30000" dirty="0" smtClean="0">
                <a:solidFill>
                  <a:schemeClr val="tx1"/>
                </a:solidFill>
                <a:latin typeface="Times New Roman" pitchFamily="18" charset="0"/>
                <a:ea typeface="+mn-ea"/>
                <a:cs typeface="+mn-cs"/>
              </a:rPr>
              <a:t>th</a:t>
            </a:r>
            <a:r>
              <a:rPr lang="en-GB" sz="1200" kern="1200" baseline="0" dirty="0" smtClean="0">
                <a:solidFill>
                  <a:schemeClr val="tx1"/>
                </a:solidFill>
                <a:latin typeface="Times New Roman" pitchFamily="18" charset="0"/>
                <a:ea typeface="+mn-ea"/>
                <a:cs typeface="+mn-cs"/>
              </a:rPr>
              <a:t>.</a:t>
            </a:r>
            <a:r>
              <a:rPr lang="en-GB" sz="1200" kern="1200" dirty="0" smtClean="0">
                <a:solidFill>
                  <a:schemeClr val="tx1"/>
                </a:solidFill>
                <a:latin typeface="Times New Roman" pitchFamily="18" charset="0"/>
                <a:ea typeface="+mn-ea"/>
                <a:cs typeface="+mn-cs"/>
              </a:rPr>
              <a:t> 2016.) </a:t>
            </a:r>
            <a:endParaRPr lang="en-GB" dirty="0" smtClean="0"/>
          </a:p>
          <a:p>
            <a:pPr rtl="0" eaLnBrk="0" fontAlgn="base" hangingPunct="0"/>
            <a:r>
              <a:rPr lang="en-GB" sz="1200" kern="1200" dirty="0" smtClean="0">
                <a:solidFill>
                  <a:schemeClr val="tx1"/>
                </a:solidFill>
                <a:latin typeface="Times New Roman" pitchFamily="18" charset="0"/>
                <a:ea typeface="+mn-ea"/>
                <a:cs typeface="+mn-cs"/>
              </a:rPr>
              <a:t>All the initial raw data used in this presentation are produced by ONS or DCLG.</a:t>
            </a:r>
            <a:endParaRPr lang="en-GB" dirty="0" smtClean="0"/>
          </a:p>
          <a:p>
            <a:pPr rtl="0" eaLnBrk="0" fontAlgn="base" hangingPunct="0"/>
            <a:endParaRPr lang="en-GB" sz="1200" kern="1200" dirty="0" smtClean="0">
              <a:solidFill>
                <a:schemeClr val="tx1"/>
              </a:solidFill>
              <a:latin typeface="Times New Roman" pitchFamily="18" charset="0"/>
              <a:ea typeface="+mn-ea"/>
              <a:cs typeface="+mn-cs"/>
            </a:endParaRPr>
          </a:p>
          <a:p>
            <a:pPr rtl="0" eaLnBrk="0" fontAlgn="base" latinLnBrk="0" hangingPunct="0"/>
            <a:r>
              <a:rPr lang="en-GB" sz="1200" kern="1200" dirty="0" smtClean="0">
                <a:solidFill>
                  <a:schemeClr val="tx1"/>
                </a:solidFill>
                <a:latin typeface="Times New Roman" pitchFamily="18" charset="0"/>
                <a:ea typeface="+mn-ea"/>
                <a:cs typeface="+mn-cs"/>
              </a:rPr>
              <a:t>As on previous occasions when we have produced projections, the</a:t>
            </a:r>
            <a:r>
              <a:rPr lang="en-GB" sz="1200" kern="1200" baseline="0" dirty="0" smtClean="0">
                <a:solidFill>
                  <a:schemeClr val="tx1"/>
                </a:solidFill>
                <a:latin typeface="Times New Roman" pitchFamily="18" charset="0"/>
                <a:ea typeface="+mn-ea"/>
                <a:cs typeface="+mn-cs"/>
              </a:rPr>
              <a:t> ONS 2014 based sub-national population projections are already nearly 10% through the projection period July 2014 to June 2039.  The main aim of this presentation is, therefore, to take the ONS data and produce figures which use other more up-to-date ONS data, including the 2015 population estimates.</a:t>
            </a:r>
            <a:br>
              <a:rPr lang="en-GB" sz="1200" kern="1200" baseline="0" dirty="0" smtClean="0">
                <a:solidFill>
                  <a:schemeClr val="tx1"/>
                </a:solidFill>
                <a:latin typeface="Times New Roman" pitchFamily="18" charset="0"/>
                <a:ea typeface="+mn-ea"/>
                <a:cs typeface="+mn-cs"/>
              </a:rPr>
            </a:br>
            <a:endParaRPr lang="en-GB" dirty="0" smtClean="0"/>
          </a:p>
          <a:p>
            <a:pPr rtl="0" eaLnBrk="0" fontAlgn="base" latinLnBrk="0" hangingPunct="0"/>
            <a:r>
              <a:rPr lang="en-GB" sz="1200" kern="1200" baseline="0" dirty="0" smtClean="0">
                <a:solidFill>
                  <a:schemeClr val="tx1"/>
                </a:solidFill>
                <a:latin typeface="Times New Roman" pitchFamily="18" charset="0"/>
                <a:ea typeface="+mn-ea"/>
                <a:cs typeface="+mn-cs"/>
              </a:rPr>
              <a:t>The model can accommodate ideas about the impact of future political and economic uncertainty.</a:t>
            </a:r>
            <a:endParaRPr lang="en-GB" dirty="0" smtClean="0"/>
          </a:p>
          <a:p>
            <a:pPr rtl="0" eaLnBrk="0" fontAlgn="base" latinLnBrk="0" hangingPunct="0"/>
            <a:endParaRPr lang="en-GB" sz="1200" kern="1200" baseline="0" dirty="0" smtClean="0">
              <a:solidFill>
                <a:schemeClr val="tx1"/>
              </a:solidFill>
              <a:latin typeface="Times New Roman" pitchFamily="18" charset="0"/>
              <a:ea typeface="+mn-ea"/>
              <a:cs typeface="+mn-cs"/>
            </a:endParaRPr>
          </a:p>
          <a:p>
            <a:pPr rtl="0" eaLnBrk="0" fontAlgn="base" hangingPunct="0"/>
            <a:r>
              <a:rPr lang="en-GB" sz="1200" kern="1200" dirty="0" smtClean="0">
                <a:solidFill>
                  <a:schemeClr val="tx1"/>
                </a:solidFill>
                <a:latin typeface="Times New Roman" pitchFamily="18" charset="0"/>
                <a:ea typeface="+mn-ea"/>
                <a:cs typeface="+mn-cs"/>
              </a:rPr>
              <a:t>TWRI has undertaken </a:t>
            </a:r>
            <a:r>
              <a:rPr lang="en-US" sz="1200" kern="1200" baseline="0" dirty="0" smtClean="0">
                <a:solidFill>
                  <a:schemeClr val="tx1"/>
                </a:solidFill>
                <a:latin typeface="Times New Roman" pitchFamily="18" charset="0"/>
                <a:ea typeface="+mn-ea"/>
                <a:cs typeface="+mn-cs"/>
              </a:rPr>
              <a:t>population projections</a:t>
            </a:r>
            <a:r>
              <a:rPr lang="en-GB" sz="1200" kern="1200" dirty="0" smtClean="0">
                <a:solidFill>
                  <a:schemeClr val="tx1"/>
                </a:solidFill>
                <a:latin typeface="Times New Roman" pitchFamily="18" charset="0"/>
                <a:ea typeface="+mn-ea"/>
                <a:cs typeface="+mn-cs"/>
              </a:rPr>
              <a:t> for the 5 districts of Tyne &amp; Wear</a:t>
            </a:r>
            <a:r>
              <a:rPr lang="en-GB" sz="1200" kern="1200" baseline="0" dirty="0" smtClean="0">
                <a:solidFill>
                  <a:schemeClr val="tx1"/>
                </a:solidFill>
                <a:latin typeface="Times New Roman" pitchFamily="18" charset="0"/>
                <a:ea typeface="+mn-ea"/>
                <a:cs typeface="+mn-cs"/>
              </a:rPr>
              <a:t> for </a:t>
            </a:r>
            <a:r>
              <a:rPr lang="en-GB" sz="1200" kern="1200" dirty="0" smtClean="0">
                <a:solidFill>
                  <a:schemeClr val="tx1"/>
                </a:solidFill>
                <a:latin typeface="Times New Roman" pitchFamily="18" charset="0"/>
                <a:ea typeface="+mn-ea"/>
                <a:cs typeface="+mn-cs"/>
              </a:rPr>
              <a:t>over</a:t>
            </a:r>
            <a:r>
              <a:rPr lang="en-GB" sz="1200" kern="1200" baseline="0" dirty="0" smtClean="0">
                <a:solidFill>
                  <a:schemeClr val="tx1"/>
                </a:solidFill>
                <a:latin typeface="Times New Roman" pitchFamily="18" charset="0"/>
                <a:ea typeface="+mn-ea"/>
                <a:cs typeface="+mn-cs"/>
              </a:rPr>
              <a:t> </a:t>
            </a:r>
            <a:r>
              <a:rPr lang="en-GB" sz="1200" kern="1200" dirty="0" smtClean="0">
                <a:solidFill>
                  <a:schemeClr val="tx1"/>
                </a:solidFill>
                <a:latin typeface="Times New Roman" pitchFamily="18" charset="0"/>
                <a:ea typeface="+mn-ea"/>
                <a:cs typeface="+mn-cs"/>
              </a:rPr>
              <a:t>25 years.  </a:t>
            </a:r>
            <a:endParaRPr lang="en-GB" dirty="0" smtClean="0"/>
          </a:p>
          <a:p>
            <a:pPr rtl="0" eaLnBrk="0" fontAlgn="base" hangingPunct="0"/>
            <a:r>
              <a:rPr lang="en-GB" sz="1200" kern="1200" dirty="0" smtClean="0">
                <a:solidFill>
                  <a:schemeClr val="tx1"/>
                </a:solidFill>
                <a:latin typeface="Times New Roman" pitchFamily="18" charset="0"/>
                <a:ea typeface="+mn-ea"/>
                <a:cs typeface="+mn-cs"/>
              </a:rPr>
              <a:t>So we do have some experience of what the figures should look like.</a:t>
            </a:r>
            <a:endParaRPr lang="en-GB" dirty="0" smtClean="0"/>
          </a:p>
          <a:p>
            <a:pPr rtl="0" eaLnBrk="0" fontAlgn="base" hangingPunct="0"/>
            <a:r>
              <a:rPr lang="en-GB" sz="1200" kern="1200" dirty="0" smtClean="0">
                <a:solidFill>
                  <a:schemeClr val="tx1"/>
                </a:solidFill>
                <a:latin typeface="Times New Roman" pitchFamily="18" charset="0"/>
                <a:ea typeface="+mn-ea"/>
                <a:cs typeface="+mn-cs"/>
              </a:rPr>
              <a:t>Also we know, from past experience, what is likely to give reasonably accurate results.</a:t>
            </a:r>
            <a:endParaRPr lang="en-GB" dirty="0" smtClean="0"/>
          </a:p>
          <a:p>
            <a:pPr rtl="0" eaLnBrk="0" fontAlgn="base" latinLnBrk="0" hangingPunct="0"/>
            <a:r>
              <a:rPr lang="en-GB" sz="1200" kern="1200" dirty="0" smtClean="0">
                <a:solidFill>
                  <a:schemeClr val="tx1"/>
                </a:solidFill>
                <a:latin typeface="Times New Roman" pitchFamily="18" charset="0"/>
                <a:ea typeface="+mn-ea"/>
                <a:cs typeface="+mn-cs"/>
              </a:rPr>
              <a:t>Another aim is to </a:t>
            </a:r>
            <a:r>
              <a:rPr lang="en-GB" sz="1200" b="1" u="sng" kern="1200" dirty="0" smtClean="0">
                <a:solidFill>
                  <a:schemeClr val="tx1"/>
                </a:solidFill>
                <a:latin typeface="Times New Roman" pitchFamily="18" charset="0"/>
                <a:ea typeface="+mn-ea"/>
                <a:cs typeface="+mn-cs"/>
              </a:rPr>
              <a:t>help</a:t>
            </a:r>
            <a:r>
              <a:rPr lang="en-GB" sz="1200" kern="1200" dirty="0" smtClean="0">
                <a:solidFill>
                  <a:schemeClr val="tx1"/>
                </a:solidFill>
                <a:latin typeface="Times New Roman" pitchFamily="18" charset="0"/>
                <a:ea typeface="+mn-ea"/>
                <a:cs typeface="+mn-cs"/>
              </a:rPr>
              <a:t> authorities to decide how many dwellings they need to build.</a:t>
            </a:r>
            <a:endParaRPr lang="en-GB" dirty="0" smtClean="0"/>
          </a:p>
          <a:p>
            <a:pPr rtl="0" eaLnBrk="0" fontAlgn="base" hangingPunct="0"/>
            <a:endParaRPr lang="en-US" sz="1200" kern="1200" baseline="0" dirty="0" smtClean="0">
              <a:solidFill>
                <a:schemeClr val="tx1"/>
              </a:solidFill>
              <a:latin typeface="Times New Roman" pitchFamily="18" charset="0"/>
              <a:ea typeface="+mn-ea"/>
              <a:cs typeface="+mn-cs"/>
            </a:endParaRPr>
          </a:p>
          <a:p>
            <a:pPr rtl="0" eaLnBrk="0" fontAlgn="base" hangingPunct="0"/>
            <a:r>
              <a:rPr lang="en-GB" sz="1200" kern="1200" baseline="0" dirty="0" smtClean="0">
                <a:solidFill>
                  <a:schemeClr val="tx1"/>
                </a:solidFill>
                <a:latin typeface="Times New Roman" pitchFamily="18" charset="0"/>
                <a:ea typeface="+mn-ea"/>
                <a:cs typeface="+mn-cs"/>
              </a:rPr>
              <a:t>In particular, if you represent London &amp;/or the South East, we expect you will have a few questions about the projections.</a:t>
            </a:r>
            <a:r>
              <a:rPr lang="en-US" sz="1200" kern="1200" dirty="0" smtClean="0">
                <a:solidFill>
                  <a:schemeClr val="tx1"/>
                </a:solidFill>
                <a:latin typeface="Times New Roman" pitchFamily="18" charset="0"/>
                <a:ea typeface="+mn-ea"/>
                <a:cs typeface="+mn-cs"/>
              </a:rPr>
              <a:t> </a:t>
            </a:r>
            <a:endParaRPr lang="en-GB" sz="1200" baseline="0" dirty="0" smtClean="0"/>
          </a:p>
        </p:txBody>
      </p:sp>
      <p:sp>
        <p:nvSpPr>
          <p:cNvPr id="33796" name="Slide Number Placeholder 3"/>
          <p:cNvSpPr>
            <a:spLocks noGrp="1"/>
          </p:cNvSpPr>
          <p:nvPr>
            <p:ph type="sldNum" sz="quarter" idx="5"/>
          </p:nvPr>
        </p:nvSpPr>
        <p:spPr>
          <a:noFill/>
        </p:spPr>
        <p:txBody>
          <a:bodyPr/>
          <a:lstStyle/>
          <a:p>
            <a:fld id="{FA2E50E0-57DB-4909-BCFC-18CAB1CF5AC9}" type="slidenum">
              <a:rPr lang="en-US" smtClean="0"/>
              <a:pPr/>
              <a:t>1</a:t>
            </a:fld>
            <a:endParaRPr lang="en-US" dirty="0" smtClean="0"/>
          </a:p>
        </p:txBody>
      </p:sp>
    </p:spTree>
    <p:extLst>
      <p:ext uri="{BB962C8B-B14F-4D97-AF65-F5344CB8AC3E}">
        <p14:creationId xmlns:p14="http://schemas.microsoft.com/office/powerpoint/2010/main" val="2994737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GB" sz="1200" kern="1200" dirty="0" smtClean="0">
                <a:solidFill>
                  <a:schemeClr val="tx1"/>
                </a:solidFill>
                <a:latin typeface="Times New Roman" pitchFamily="18" charset="0"/>
                <a:ea typeface="+mn-ea"/>
                <a:cs typeface="+mn-cs"/>
              </a:rPr>
              <a:t>Slide 10:</a:t>
            </a:r>
          </a:p>
          <a:p>
            <a:r>
              <a:rPr lang="en-GB" sz="1200" kern="1200" dirty="0" smtClean="0">
                <a:solidFill>
                  <a:schemeClr val="tx1"/>
                </a:solidFill>
                <a:latin typeface="Times New Roman" pitchFamily="18" charset="0"/>
                <a:ea typeface="+mn-ea"/>
                <a:cs typeface="+mn-cs"/>
              </a:rPr>
              <a:t/>
            </a:r>
            <a:br>
              <a:rPr lang="en-GB" sz="1200" kern="1200" dirty="0" smtClean="0">
                <a:solidFill>
                  <a:schemeClr val="tx1"/>
                </a:solidFill>
                <a:latin typeface="Times New Roman" pitchFamily="18" charset="0"/>
                <a:ea typeface="+mn-ea"/>
                <a:cs typeface="+mn-cs"/>
              </a:rPr>
            </a:br>
            <a:r>
              <a:rPr lang="en-GB" sz="1200" kern="1200" dirty="0" smtClean="0">
                <a:solidFill>
                  <a:schemeClr val="tx1"/>
                </a:solidFill>
                <a:latin typeface="Times New Roman" pitchFamily="18" charset="0"/>
                <a:ea typeface="+mn-ea"/>
                <a:cs typeface="+mn-cs"/>
              </a:rPr>
              <a:t>Table 1 shows the ONS population projections for England using the 2008, 2010, 2012 and 2014 mid-year estimates as the base, together with TWRI projections</a:t>
            </a:r>
            <a:r>
              <a:rPr lang="en-GB" sz="1200" kern="1200" baseline="0" dirty="0" smtClean="0">
                <a:solidFill>
                  <a:schemeClr val="tx1"/>
                </a:solidFill>
                <a:latin typeface="Times New Roman" pitchFamily="18" charset="0"/>
                <a:ea typeface="+mn-ea"/>
                <a:cs typeface="+mn-cs"/>
              </a:rPr>
              <a:t> for 2012, 2014 &amp; 2015.</a:t>
            </a:r>
            <a:r>
              <a:rPr lang="en-GB" sz="1200" kern="1200" dirty="0" smtClean="0">
                <a:solidFill>
                  <a:schemeClr val="tx1"/>
                </a:solidFill>
                <a:latin typeface="Times New Roman" pitchFamily="18" charset="0"/>
                <a:ea typeface="+mn-ea"/>
                <a:cs typeface="+mn-cs"/>
              </a:rPr>
              <a:t> Figures are provided correct to the nearest 10,000 people. Where the figures are not directly provided e.g. for base=2008, beyond 2033, ONS have provide figures at intervals, we have linearly divided the growth.  TWRI only provide for 25 years ahead, hence there is no figure, using the 2012 base figures, for 2039</a:t>
            </a:r>
            <a:r>
              <a:rPr lang="en-GB" sz="1200" kern="1200" baseline="0" dirty="0" smtClean="0">
                <a:solidFill>
                  <a:schemeClr val="tx1"/>
                </a:solidFill>
                <a:latin typeface="Times New Roman" pitchFamily="18" charset="0"/>
                <a:ea typeface="+mn-ea"/>
                <a:cs typeface="+mn-cs"/>
              </a:rPr>
              <a:t> and 2040</a:t>
            </a:r>
            <a:r>
              <a:rPr lang="en-GB" sz="1200" kern="1200" dirty="0" smtClean="0">
                <a:solidFill>
                  <a:schemeClr val="tx1"/>
                </a:solidFill>
                <a:latin typeface="Times New Roman" pitchFamily="18" charset="0"/>
                <a:ea typeface="+mn-ea"/>
                <a:cs typeface="+mn-cs"/>
              </a:rPr>
              <a:t>.  </a:t>
            </a:r>
            <a:r>
              <a:rPr lang="en-GB" sz="1200" b="1" kern="1200" dirty="0" smtClean="0">
                <a:solidFill>
                  <a:schemeClr val="tx1"/>
                </a:solidFill>
                <a:latin typeface="Times New Roman" pitchFamily="18" charset="0"/>
                <a:ea typeface="+mn-ea"/>
                <a:cs typeface="+mn-cs"/>
              </a:rPr>
              <a:t>All the figures suggest that by 2037, under the current arrangements, </a:t>
            </a:r>
            <a:r>
              <a:rPr lang="en-GB" sz="1200" kern="1200" dirty="0" smtClean="0">
                <a:solidFill>
                  <a:schemeClr val="tx1"/>
                </a:solidFill>
                <a:latin typeface="Times New Roman" pitchFamily="18" charset="0"/>
                <a:ea typeface="+mn-ea"/>
                <a:cs typeface="+mn-cs"/>
              </a:rPr>
              <a:t>England at its current rate of growth, migration and natural change, will have a population of around 62 million</a:t>
            </a:r>
            <a:r>
              <a:rPr lang="en-GB" sz="1200" kern="1200" baseline="0" dirty="0" smtClean="0">
                <a:solidFill>
                  <a:schemeClr val="tx1"/>
                </a:solidFill>
                <a:latin typeface="Times New Roman" pitchFamily="18" charset="0"/>
                <a:ea typeface="+mn-ea"/>
                <a:cs typeface="+mn-cs"/>
              </a:rPr>
              <a:t> </a:t>
            </a:r>
            <a:r>
              <a:rPr lang="en-GB" sz="1200" kern="1200" dirty="0" smtClean="0">
                <a:solidFill>
                  <a:schemeClr val="tx1"/>
                </a:solidFill>
                <a:latin typeface="Times New Roman" pitchFamily="18" charset="0"/>
                <a:ea typeface="+mn-ea"/>
                <a:cs typeface="+mn-cs"/>
              </a:rPr>
              <a:t>or more. That is a growth of some 7.5  million, 15 to 16%, since 2015, or some 7 ‘Birminghams’. </a:t>
            </a: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As a general rule</a:t>
            </a:r>
            <a:r>
              <a:rPr lang="en-GB" sz="1200" kern="1200" baseline="0" dirty="0" smtClean="0">
                <a:solidFill>
                  <a:schemeClr val="tx1"/>
                </a:solidFill>
                <a:latin typeface="Times New Roman" pitchFamily="18" charset="0"/>
                <a:ea typeface="+mn-ea"/>
                <a:cs typeface="+mn-cs"/>
              </a:rPr>
              <a:t> ONS have in the past underestimated future growth, sometimes marginally.</a:t>
            </a:r>
            <a:br>
              <a:rPr lang="en-GB" sz="1200" kern="1200" baseline="0" dirty="0" smtClean="0">
                <a:solidFill>
                  <a:schemeClr val="tx1"/>
                </a:solidFill>
                <a:latin typeface="Times New Roman" pitchFamily="18" charset="0"/>
                <a:ea typeface="+mn-ea"/>
                <a:cs typeface="+mn-cs"/>
              </a:rPr>
            </a:br>
            <a:r>
              <a:rPr lang="en-GB" sz="1200" kern="1200" baseline="0" dirty="0" smtClean="0">
                <a:solidFill>
                  <a:schemeClr val="tx1"/>
                </a:solidFill>
                <a:latin typeface="Times New Roman" pitchFamily="18" charset="0"/>
                <a:ea typeface="+mn-ea"/>
                <a:cs typeface="+mn-cs"/>
              </a:rPr>
              <a:t>However, w</a:t>
            </a:r>
            <a:r>
              <a:rPr lang="en-GB" sz="1200" kern="1200" dirty="0" smtClean="0">
                <a:solidFill>
                  <a:schemeClr val="tx1"/>
                </a:solidFill>
                <a:latin typeface="Times New Roman" pitchFamily="18" charset="0"/>
                <a:ea typeface="+mn-ea"/>
                <a:cs typeface="+mn-cs"/>
              </a:rPr>
              <a:t>hen the 2010 ONS projection figures came out with almost 1m extra people, for 2040, (compared with the 2008  projection), I thought they were a bit unlikely</a:t>
            </a:r>
            <a:r>
              <a:rPr lang="en-GB" sz="1200" kern="1200" baseline="0" dirty="0" smtClean="0">
                <a:solidFill>
                  <a:schemeClr val="tx1"/>
                </a:solidFill>
                <a:latin typeface="Times New Roman" pitchFamily="18" charset="0"/>
                <a:ea typeface="+mn-ea"/>
                <a:cs typeface="+mn-cs"/>
              </a:rPr>
              <a:t>.</a:t>
            </a:r>
          </a:p>
          <a:p>
            <a:r>
              <a:rPr lang="en-GB" sz="1200" kern="1200" baseline="0" dirty="0" smtClean="0">
                <a:solidFill>
                  <a:schemeClr val="tx1"/>
                </a:solidFill>
                <a:latin typeface="Times New Roman" pitchFamily="18" charset="0"/>
                <a:ea typeface="+mn-ea"/>
                <a:cs typeface="+mn-cs"/>
              </a:rPr>
              <a:t>However, now with hindsight, they seem perfectly reasonable.</a:t>
            </a:r>
            <a:endParaRPr lang="en-GB" sz="1200" kern="1200" dirty="0" smtClean="0">
              <a:solidFill>
                <a:schemeClr val="tx1"/>
              </a:solidFill>
              <a:latin typeface="Times New Roman" pitchFamily="18" charset="0"/>
              <a:ea typeface="+mn-ea"/>
              <a:cs typeface="+mn-cs"/>
            </a:endParaRP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Examining the latest data</a:t>
            </a:r>
            <a:r>
              <a:rPr lang="en-GB" sz="1200" kern="1200" baseline="0" dirty="0" smtClean="0">
                <a:solidFill>
                  <a:schemeClr val="tx1"/>
                </a:solidFill>
                <a:latin typeface="Times New Roman" pitchFamily="18" charset="0"/>
                <a:ea typeface="+mn-ea"/>
                <a:cs typeface="+mn-cs"/>
              </a:rPr>
              <a:t> (the last three columns of the slide) there is little to choose between the three projections.  </a:t>
            </a:r>
            <a:br>
              <a:rPr lang="en-GB" sz="1200" kern="1200" baseline="0" dirty="0" smtClean="0">
                <a:solidFill>
                  <a:schemeClr val="tx1"/>
                </a:solidFill>
                <a:latin typeface="Times New Roman" pitchFamily="18" charset="0"/>
                <a:ea typeface="+mn-ea"/>
                <a:cs typeface="+mn-cs"/>
              </a:rPr>
            </a:br>
            <a:r>
              <a:rPr lang="en-GB" sz="1200" kern="1200" baseline="0" dirty="0" smtClean="0">
                <a:solidFill>
                  <a:schemeClr val="tx1"/>
                </a:solidFill>
                <a:latin typeface="Times New Roman" pitchFamily="18" charset="0"/>
                <a:ea typeface="+mn-ea"/>
                <a:cs typeface="+mn-cs"/>
              </a:rPr>
              <a:t>However, as noted earlier there are differing ideas as to how they have been derived.</a:t>
            </a:r>
            <a:endParaRPr lang="en-GB" sz="1200" kern="1200" dirty="0" smtClean="0">
              <a:solidFill>
                <a:schemeClr val="tx1"/>
              </a:solidFill>
              <a:latin typeface="Times New Roman" pitchFamily="18" charset="0"/>
              <a:ea typeface="+mn-ea"/>
              <a:cs typeface="+mn-cs"/>
            </a:endParaRP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The figures suggest a general slowing down of the growth towards the end of the projection period.  </a:t>
            </a:r>
            <a:br>
              <a:rPr lang="en-GB" sz="1200" kern="1200" dirty="0" smtClean="0">
                <a:solidFill>
                  <a:schemeClr val="tx1"/>
                </a:solidFill>
                <a:latin typeface="Times New Roman" pitchFamily="18" charset="0"/>
                <a:ea typeface="+mn-ea"/>
                <a:cs typeface="+mn-cs"/>
              </a:rPr>
            </a:br>
            <a:r>
              <a:rPr lang="en-GB" sz="1200" kern="1200" dirty="0" smtClean="0">
                <a:solidFill>
                  <a:schemeClr val="tx1"/>
                </a:solidFill>
                <a:latin typeface="Times New Roman" pitchFamily="18" charset="0"/>
                <a:ea typeface="+mn-ea"/>
                <a:cs typeface="+mn-cs"/>
              </a:rPr>
              <a:t>The current growth through </a:t>
            </a:r>
            <a:r>
              <a:rPr lang="en-GB" sz="1200" b="1" kern="1200" dirty="0" smtClean="0">
                <a:solidFill>
                  <a:schemeClr val="tx1"/>
                </a:solidFill>
                <a:latin typeface="Times New Roman" pitchFamily="18" charset="0"/>
                <a:ea typeface="+mn-ea"/>
                <a:cs typeface="+mn-cs"/>
              </a:rPr>
              <a:t>natural change </a:t>
            </a:r>
            <a:r>
              <a:rPr lang="en-GB" sz="1200" kern="1200" dirty="0" smtClean="0">
                <a:solidFill>
                  <a:schemeClr val="tx1"/>
                </a:solidFill>
                <a:latin typeface="Times New Roman" pitchFamily="18" charset="0"/>
                <a:ea typeface="+mn-ea"/>
                <a:cs typeface="+mn-cs"/>
              </a:rPr>
              <a:t>is about 170,000 to 180,000 per year.  </a:t>
            </a:r>
            <a:br>
              <a:rPr lang="en-GB" sz="1200" kern="1200" dirty="0" smtClean="0">
                <a:solidFill>
                  <a:schemeClr val="tx1"/>
                </a:solidFill>
                <a:latin typeface="Times New Roman" pitchFamily="18" charset="0"/>
                <a:ea typeface="+mn-ea"/>
                <a:cs typeface="+mn-cs"/>
              </a:rPr>
            </a:br>
            <a:r>
              <a:rPr lang="en-GB" sz="1200" kern="1200" dirty="0" smtClean="0">
                <a:solidFill>
                  <a:schemeClr val="tx1"/>
                </a:solidFill>
                <a:latin typeface="Times New Roman" pitchFamily="18" charset="0"/>
                <a:ea typeface="+mn-ea"/>
                <a:cs typeface="+mn-cs"/>
              </a:rPr>
              <a:t>By 2039, this is projected, by TWRI, to have reduced to around 80,000 per year, almost</a:t>
            </a:r>
            <a:r>
              <a:rPr lang="en-GB" sz="1200" kern="1200" baseline="0" dirty="0" smtClean="0">
                <a:solidFill>
                  <a:schemeClr val="tx1"/>
                </a:solidFill>
                <a:latin typeface="Times New Roman" pitchFamily="18" charset="0"/>
                <a:ea typeface="+mn-ea"/>
                <a:cs typeface="+mn-cs"/>
              </a:rPr>
              <a:t> 100,000 people less per year than the current growth.</a:t>
            </a:r>
          </a:p>
          <a:p>
            <a:r>
              <a:rPr lang="en-GB" sz="1200" kern="1200" baseline="0" dirty="0" smtClean="0">
                <a:solidFill>
                  <a:schemeClr val="tx1"/>
                </a:solidFill>
                <a:latin typeface="Times New Roman" pitchFamily="18" charset="0"/>
                <a:ea typeface="+mn-ea"/>
                <a:cs typeface="+mn-cs"/>
              </a:rPr>
              <a:t/>
            </a:r>
            <a:br>
              <a:rPr lang="en-GB" sz="1200" kern="1200" baseline="0" dirty="0" smtClean="0">
                <a:solidFill>
                  <a:schemeClr val="tx1"/>
                </a:solidFill>
                <a:latin typeface="Times New Roman" pitchFamily="18" charset="0"/>
                <a:ea typeface="+mn-ea"/>
                <a:cs typeface="+mn-cs"/>
              </a:rPr>
            </a:br>
            <a:r>
              <a:rPr lang="en-GB" sz="1200" kern="1200" baseline="0" dirty="0" smtClean="0">
                <a:solidFill>
                  <a:schemeClr val="tx1"/>
                </a:solidFill>
                <a:latin typeface="Times New Roman" pitchFamily="18" charset="0"/>
                <a:ea typeface="+mn-ea"/>
                <a:cs typeface="+mn-cs"/>
              </a:rPr>
              <a:t>Additionally, from the 2015 results, if we simply had a </a:t>
            </a:r>
            <a:r>
              <a:rPr lang="en-GB" sz="1200" b="1" kern="1200" baseline="0" dirty="0" smtClean="0">
                <a:solidFill>
                  <a:schemeClr val="tx1"/>
                </a:solidFill>
                <a:latin typeface="Times New Roman" pitchFamily="18" charset="0"/>
                <a:ea typeface="+mn-ea"/>
                <a:cs typeface="+mn-cs"/>
              </a:rPr>
              <a:t>natural change</a:t>
            </a:r>
            <a:r>
              <a:rPr lang="en-GB" sz="1200" kern="1200" baseline="0" dirty="0" smtClean="0">
                <a:solidFill>
                  <a:schemeClr val="tx1"/>
                </a:solidFill>
                <a:latin typeface="Times New Roman" pitchFamily="18" charset="0"/>
                <a:ea typeface="+mn-ea"/>
                <a:cs typeface="+mn-cs"/>
              </a:rPr>
              <a:t> model (i.e. without any migration at all, throughout the projection period) the population would peak around 2033 at around 56.6m, with a small decline of around 22,000 per year to the end of the projection period.</a:t>
            </a:r>
          </a:p>
          <a:p>
            <a:endParaRPr lang="en-GB" sz="1200" kern="1200" baseline="0" dirty="0" smtClean="0">
              <a:solidFill>
                <a:schemeClr val="tx1"/>
              </a:solidFill>
              <a:latin typeface="Times New Roman" pitchFamily="18" charset="0"/>
              <a:ea typeface="+mn-ea"/>
              <a:cs typeface="+mn-cs"/>
            </a:endParaRPr>
          </a:p>
        </p:txBody>
      </p:sp>
      <p:sp>
        <p:nvSpPr>
          <p:cNvPr id="34820" name="Slide Number Placeholder 3"/>
          <p:cNvSpPr>
            <a:spLocks noGrp="1"/>
          </p:cNvSpPr>
          <p:nvPr>
            <p:ph type="sldNum" sz="quarter" idx="5"/>
          </p:nvPr>
        </p:nvSpPr>
        <p:spPr>
          <a:noFill/>
        </p:spPr>
        <p:txBody>
          <a:bodyPr/>
          <a:lstStyle/>
          <a:p>
            <a:fld id="{763C0579-8062-4EE6-A78F-96B3CB0746E6}" type="slidenum">
              <a:rPr lang="en-US" smtClean="0"/>
              <a:pPr/>
              <a:t>10</a:t>
            </a:fld>
            <a:endParaRPr lang="en-US" dirty="0" smtClean="0"/>
          </a:p>
        </p:txBody>
      </p:sp>
    </p:spTree>
    <p:extLst>
      <p:ext uri="{BB962C8B-B14F-4D97-AF65-F5344CB8AC3E}">
        <p14:creationId xmlns:p14="http://schemas.microsoft.com/office/powerpoint/2010/main" val="326758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GB" sz="1200" kern="1200" dirty="0" smtClean="0">
                <a:solidFill>
                  <a:schemeClr val="tx1"/>
                </a:solidFill>
                <a:latin typeface="Times New Roman" pitchFamily="18" charset="0"/>
                <a:ea typeface="+mn-ea"/>
                <a:cs typeface="+mn-cs"/>
              </a:rPr>
              <a:t>Slide 11:</a:t>
            </a: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In this slide we note</a:t>
            </a:r>
            <a:r>
              <a:rPr lang="en-GB" sz="1200" kern="1200" baseline="0" dirty="0" smtClean="0">
                <a:solidFill>
                  <a:schemeClr val="tx1"/>
                </a:solidFill>
                <a:latin typeface="Times New Roman" pitchFamily="18" charset="0"/>
                <a:ea typeface="+mn-ea"/>
                <a:cs typeface="+mn-cs"/>
              </a:rPr>
              <a:t> the base projection and three “What ifs?” as far as the general impact on the population numbers.</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The first set of figures is the base figures.  These are the figures that would have been projected under the normal circumstances.</a:t>
            </a:r>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
            </a:r>
            <a:br>
              <a:rPr lang="en-GB" sz="1200" kern="1200" dirty="0" smtClean="0">
                <a:solidFill>
                  <a:schemeClr val="tx1"/>
                </a:solidFill>
                <a:latin typeface="Times New Roman" pitchFamily="18" charset="0"/>
                <a:ea typeface="+mn-ea"/>
                <a:cs typeface="+mn-cs"/>
              </a:rPr>
            </a:br>
            <a:r>
              <a:rPr lang="en-GB" sz="1200" kern="1200" dirty="0" smtClean="0">
                <a:solidFill>
                  <a:schemeClr val="tx1"/>
                </a:solidFill>
                <a:latin typeface="Times New Roman" pitchFamily="18" charset="0"/>
                <a:ea typeface="+mn-ea"/>
                <a:cs typeface="+mn-cs"/>
              </a:rPr>
              <a:t>The second set arises if we had improved life expectancy,</a:t>
            </a:r>
            <a:r>
              <a:rPr lang="en-GB" sz="1200" kern="1200" baseline="0" dirty="0" smtClean="0">
                <a:solidFill>
                  <a:schemeClr val="tx1"/>
                </a:solidFill>
                <a:latin typeface="Times New Roman" pitchFamily="18" charset="0"/>
                <a:ea typeface="+mn-ea"/>
                <a:cs typeface="+mn-cs"/>
              </a:rPr>
              <a:t> that is the percentage reduction in death rates over 2001/02 to 2014/15 continued</a:t>
            </a:r>
          </a:p>
          <a:p>
            <a:r>
              <a:rPr lang="en-GB" sz="1200" kern="1200" baseline="0" dirty="0" smtClean="0">
                <a:solidFill>
                  <a:schemeClr val="tx1"/>
                </a:solidFill>
                <a:latin typeface="Times New Roman" pitchFamily="18" charset="0"/>
                <a:ea typeface="+mn-ea"/>
                <a:cs typeface="+mn-cs"/>
              </a:rPr>
              <a:t>throughout the projection period, rather than being at half the rate.</a:t>
            </a:r>
            <a:endParaRPr lang="en-GB" sz="1200" kern="1200" dirty="0" smtClean="0">
              <a:solidFill>
                <a:schemeClr val="tx1"/>
              </a:solidFill>
              <a:latin typeface="Times New Roman" pitchFamily="18" charset="0"/>
              <a:ea typeface="+mn-ea"/>
              <a:cs typeface="+mn-cs"/>
            </a:endParaRP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The third set arises using the base projection,</a:t>
            </a:r>
            <a:r>
              <a:rPr lang="en-GB" sz="1200" kern="1200" baseline="0" dirty="0" smtClean="0">
                <a:solidFill>
                  <a:schemeClr val="tx1"/>
                </a:solidFill>
                <a:latin typeface="Times New Roman" pitchFamily="18" charset="0"/>
                <a:ea typeface="+mn-ea"/>
                <a:cs typeface="+mn-cs"/>
              </a:rPr>
              <a:t> but assuming that there is no international migration at all after mid-2019.  There is still internal migration.</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Times New Roman" pitchFamily="18" charset="0"/>
                <a:ea typeface="+mn-ea"/>
                <a:cs typeface="+mn-cs"/>
              </a:rPr>
              <a:t>The fourth set arises using the base projection,</a:t>
            </a:r>
            <a:r>
              <a:rPr lang="en-GB" sz="1200" kern="1200" baseline="0" dirty="0" smtClean="0">
                <a:solidFill>
                  <a:schemeClr val="tx1"/>
                </a:solidFill>
                <a:latin typeface="Times New Roman" pitchFamily="18" charset="0"/>
                <a:ea typeface="+mn-ea"/>
                <a:cs typeface="+mn-cs"/>
              </a:rPr>
              <a:t> but assuming that there is international migration is reduced to 30% after mid-2019.  Again, there is still internal migration.</a:t>
            </a:r>
          </a:p>
          <a:p>
            <a:r>
              <a:rPr lang="en-GB" sz="1200" kern="1200" baseline="0" dirty="0" smtClean="0">
                <a:solidFill>
                  <a:schemeClr val="tx1"/>
                </a:solidFill>
                <a:latin typeface="Times New Roman" pitchFamily="18" charset="0"/>
                <a:ea typeface="+mn-ea"/>
                <a:cs typeface="+mn-cs"/>
              </a:rPr>
              <a:t>i.e. Instead of around 300,000, it is around 100,000 and England takes the same share as it currently does.</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Originally, when I was preparing this presentation, I had two more “What ifs?”, one covering no migration at all and one covering Zero Net Migration allowing both in-migrants and out-migrants but balancing them out be equal.  After further thought, these were not really adding to this presentation.</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Please note that the way we’ve designed the computer program it is possible to change the percentages, for any time during the period up to 2040.</a:t>
            </a:r>
          </a:p>
          <a:p>
            <a:r>
              <a:rPr lang="en-GB" sz="1200" kern="1200" baseline="0" dirty="0" smtClean="0">
                <a:solidFill>
                  <a:schemeClr val="tx1"/>
                </a:solidFill>
                <a:latin typeface="Times New Roman" pitchFamily="18" charset="0"/>
                <a:ea typeface="+mn-ea"/>
                <a:cs typeface="+mn-cs"/>
              </a:rPr>
              <a:t>This could include assuming that people stop coming to the UK with immediate affect, so England starts to lose population through International migration.</a:t>
            </a:r>
          </a:p>
          <a:p>
            <a:r>
              <a:rPr lang="en-GB" sz="1200" kern="1200" baseline="0" dirty="0" smtClean="0">
                <a:solidFill>
                  <a:schemeClr val="tx1"/>
                </a:solidFill>
                <a:latin typeface="Times New Roman" pitchFamily="18" charset="0"/>
                <a:ea typeface="+mn-ea"/>
                <a:cs typeface="+mn-cs"/>
              </a:rPr>
              <a:t>The program can allow these sudden changes to take place at any time in the future.  We can also allow for a gradual impact. </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The slide, overleaf, gives the figures for each of the figures, including for comparison the ONS 2014  principal figures, the TWRI base figures and the other “What ifs?”.</a:t>
            </a:r>
          </a:p>
          <a:p>
            <a:endParaRPr lang="en-GB" sz="1200" kern="1200" baseline="0" dirty="0" smtClean="0">
              <a:solidFill>
                <a:schemeClr val="tx1"/>
              </a:solidFill>
              <a:latin typeface="Times New Roman" pitchFamily="18" charset="0"/>
              <a:ea typeface="+mn-ea"/>
              <a:cs typeface="+mn-cs"/>
            </a:endParaRPr>
          </a:p>
        </p:txBody>
      </p:sp>
      <p:sp>
        <p:nvSpPr>
          <p:cNvPr id="34820" name="Slide Number Placeholder 3"/>
          <p:cNvSpPr>
            <a:spLocks noGrp="1"/>
          </p:cNvSpPr>
          <p:nvPr>
            <p:ph type="sldNum" sz="quarter" idx="5"/>
          </p:nvPr>
        </p:nvSpPr>
        <p:spPr>
          <a:noFill/>
        </p:spPr>
        <p:txBody>
          <a:bodyPr/>
          <a:lstStyle/>
          <a:p>
            <a:fld id="{763C0579-8062-4EE6-A78F-96B3CB0746E6}" type="slidenum">
              <a:rPr lang="en-US" smtClean="0"/>
              <a:pPr/>
              <a:t>11</a:t>
            </a:fld>
            <a:endParaRPr lang="en-US" dirty="0" smtClean="0"/>
          </a:p>
        </p:txBody>
      </p:sp>
    </p:spTree>
    <p:extLst>
      <p:ext uri="{BB962C8B-B14F-4D97-AF65-F5344CB8AC3E}">
        <p14:creationId xmlns:p14="http://schemas.microsoft.com/office/powerpoint/2010/main" val="2381988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GB" sz="1200" kern="1200" dirty="0" smtClean="0">
                <a:solidFill>
                  <a:schemeClr val="tx1"/>
                </a:solidFill>
                <a:latin typeface="Times New Roman" pitchFamily="18" charset="0"/>
                <a:ea typeface="+mn-ea"/>
                <a:cs typeface="+mn-cs"/>
              </a:rPr>
              <a:t>Slide 12:</a:t>
            </a:r>
          </a:p>
          <a:p>
            <a:r>
              <a:rPr lang="en-GB" sz="1200" kern="1200" dirty="0" smtClean="0">
                <a:solidFill>
                  <a:schemeClr val="tx1"/>
                </a:solidFill>
                <a:latin typeface="Times New Roman" pitchFamily="18" charset="0"/>
                <a:ea typeface="+mn-ea"/>
                <a:cs typeface="+mn-cs"/>
              </a:rPr>
              <a:t/>
            </a:r>
            <a:br>
              <a:rPr lang="en-GB" sz="1200" kern="1200" dirty="0" smtClean="0">
                <a:solidFill>
                  <a:schemeClr val="tx1"/>
                </a:solidFill>
                <a:latin typeface="Times New Roman" pitchFamily="18" charset="0"/>
                <a:ea typeface="+mn-ea"/>
                <a:cs typeface="+mn-cs"/>
              </a:rPr>
            </a:br>
            <a:r>
              <a:rPr lang="en-GB" sz="1200" kern="1200" dirty="0" smtClean="0">
                <a:solidFill>
                  <a:schemeClr val="tx1"/>
                </a:solidFill>
                <a:latin typeface="Times New Roman" pitchFamily="18" charset="0"/>
                <a:ea typeface="+mn-ea"/>
                <a:cs typeface="+mn-cs"/>
              </a:rPr>
              <a:t>Table 2 shows the ONS population projections for England using the 2014 mid-year estimates as the base, together with the base 2015 TWRI projection, together</a:t>
            </a:r>
            <a:r>
              <a:rPr lang="en-GB" sz="1200" kern="1200" baseline="0" dirty="0" smtClean="0">
                <a:solidFill>
                  <a:schemeClr val="tx1"/>
                </a:solidFill>
                <a:latin typeface="Times New Roman" pitchFamily="18" charset="0"/>
                <a:ea typeface="+mn-ea"/>
                <a:cs typeface="+mn-cs"/>
              </a:rPr>
              <a:t> with the three “What ifs?”.</a:t>
            </a:r>
            <a:br>
              <a:rPr lang="en-GB" sz="1200" kern="1200" baseline="0" dirty="0" smtClean="0">
                <a:solidFill>
                  <a:schemeClr val="tx1"/>
                </a:solidFill>
                <a:latin typeface="Times New Roman" pitchFamily="18" charset="0"/>
                <a:ea typeface="+mn-ea"/>
                <a:cs typeface="+mn-cs"/>
              </a:rPr>
            </a:br>
            <a:endParaRPr lang="en-GB" sz="1200" kern="1200" baseline="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Figures are rounded to the nearest 10,000 people. Any underlined</a:t>
            </a:r>
            <a:r>
              <a:rPr lang="en-GB" sz="1200" kern="1200" baseline="0" dirty="0" smtClean="0">
                <a:solidFill>
                  <a:schemeClr val="tx1"/>
                </a:solidFill>
                <a:latin typeface="Times New Roman" pitchFamily="18" charset="0"/>
                <a:ea typeface="+mn-ea"/>
                <a:cs typeface="+mn-cs"/>
              </a:rPr>
              <a:t> figure represents the maximum, subsequent figures are smaller.</a:t>
            </a:r>
            <a:endParaRPr lang="en-GB" sz="1200" kern="1200" dirty="0" smtClean="0">
              <a:solidFill>
                <a:schemeClr val="tx1"/>
              </a:solidFill>
              <a:latin typeface="Times New Roman" pitchFamily="18" charset="0"/>
              <a:ea typeface="+mn-ea"/>
              <a:cs typeface="+mn-cs"/>
            </a:endParaRP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As noted earlier there is not much difference between the ONS 2014 and the base TWRI 2015 projections.</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If the death rate improved at the rate it did over the 14 years 2001/02 to 2014/15, then from column (b) we would project nearly 1m people more by 2040.</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As a very extreme example, suppose as a nation we decided to totally disallow all international migration from July 2019; the population would still increase but by around 3m compared to the 8.75m under the base model.  If International migration was reduced to just 30% of the current levels, then the population would grow but by around 4.7m. </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As noted earlier it is possible to change the “what if” parameters to produce new sets of population figures. </a:t>
            </a:r>
          </a:p>
        </p:txBody>
      </p:sp>
      <p:sp>
        <p:nvSpPr>
          <p:cNvPr id="34820" name="Slide Number Placeholder 3"/>
          <p:cNvSpPr>
            <a:spLocks noGrp="1"/>
          </p:cNvSpPr>
          <p:nvPr>
            <p:ph type="sldNum" sz="quarter" idx="5"/>
          </p:nvPr>
        </p:nvSpPr>
        <p:spPr>
          <a:noFill/>
        </p:spPr>
        <p:txBody>
          <a:bodyPr/>
          <a:lstStyle/>
          <a:p>
            <a:fld id="{763C0579-8062-4EE6-A78F-96B3CB0746E6}" type="slidenum">
              <a:rPr lang="en-US" smtClean="0"/>
              <a:pPr/>
              <a:t>12</a:t>
            </a:fld>
            <a:endParaRPr lang="en-US" dirty="0" smtClean="0"/>
          </a:p>
        </p:txBody>
      </p:sp>
    </p:spTree>
    <p:extLst>
      <p:ext uri="{BB962C8B-B14F-4D97-AF65-F5344CB8AC3E}">
        <p14:creationId xmlns:p14="http://schemas.microsoft.com/office/powerpoint/2010/main" val="831370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GB" sz="1200" kern="1200" dirty="0" smtClean="0">
                <a:solidFill>
                  <a:schemeClr val="tx1"/>
                </a:solidFill>
                <a:latin typeface="Times New Roman" pitchFamily="18" charset="0"/>
                <a:ea typeface="+mn-ea"/>
                <a:cs typeface="+mn-cs"/>
              </a:rPr>
              <a:t>Slide 13:</a:t>
            </a:r>
          </a:p>
          <a:p>
            <a:r>
              <a:rPr lang="en-GB" sz="1200" kern="1200" dirty="0" smtClean="0">
                <a:solidFill>
                  <a:schemeClr val="tx1"/>
                </a:solidFill>
                <a:latin typeface="Times New Roman" pitchFamily="18" charset="0"/>
                <a:ea typeface="+mn-ea"/>
                <a:cs typeface="+mn-cs"/>
              </a:rPr>
              <a:t/>
            </a:r>
            <a:br>
              <a:rPr lang="en-GB" sz="1200" kern="1200" dirty="0" smtClean="0">
                <a:solidFill>
                  <a:schemeClr val="tx1"/>
                </a:solidFill>
                <a:latin typeface="Times New Roman" pitchFamily="18" charset="0"/>
                <a:ea typeface="+mn-ea"/>
                <a:cs typeface="+mn-cs"/>
              </a:rPr>
            </a:br>
            <a:r>
              <a:rPr lang="en-GB" sz="1200" kern="1200" dirty="0" smtClean="0">
                <a:solidFill>
                  <a:schemeClr val="tx1"/>
                </a:solidFill>
                <a:latin typeface="Times New Roman" pitchFamily="18" charset="0"/>
                <a:ea typeface="+mn-ea"/>
                <a:cs typeface="+mn-cs"/>
              </a:rPr>
              <a:t>Table 3 shows the ONS population projection for London using the 2014 mid-year estimates as the base, with the base 2015 TWRI projection, and</a:t>
            </a:r>
            <a:r>
              <a:rPr lang="en-GB" sz="1200" kern="1200" baseline="0" dirty="0" smtClean="0">
                <a:solidFill>
                  <a:schemeClr val="tx1"/>
                </a:solidFill>
                <a:latin typeface="Times New Roman" pitchFamily="18" charset="0"/>
                <a:ea typeface="+mn-ea"/>
                <a:cs typeface="+mn-cs"/>
              </a:rPr>
              <a:t> the three “What ifs?”.</a:t>
            </a:r>
            <a:br>
              <a:rPr lang="en-GB" sz="1200" kern="1200" baseline="0" dirty="0" smtClean="0">
                <a:solidFill>
                  <a:schemeClr val="tx1"/>
                </a:solidFill>
                <a:latin typeface="Times New Roman" pitchFamily="18" charset="0"/>
                <a:ea typeface="+mn-ea"/>
                <a:cs typeface="+mn-cs"/>
              </a:rPr>
            </a:br>
            <a:endParaRPr lang="en-GB" sz="1200" kern="1200" baseline="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Figures are rounded to the nearest 10,000 people. </a:t>
            </a: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We assume, at this stage, that the consequential internal migration is not affected by their International</a:t>
            </a:r>
            <a:r>
              <a:rPr lang="en-GB" sz="1200" kern="1200" baseline="0" dirty="0" smtClean="0">
                <a:solidFill>
                  <a:schemeClr val="tx1"/>
                </a:solidFill>
                <a:latin typeface="Times New Roman" pitchFamily="18" charset="0"/>
                <a:ea typeface="+mn-ea"/>
                <a:cs typeface="+mn-cs"/>
              </a:rPr>
              <a:t> </a:t>
            </a:r>
            <a:r>
              <a:rPr lang="en-GB" sz="1200" kern="1200" dirty="0" smtClean="0">
                <a:solidFill>
                  <a:schemeClr val="tx1"/>
                </a:solidFill>
                <a:latin typeface="Times New Roman" pitchFamily="18" charset="0"/>
                <a:ea typeface="+mn-ea"/>
                <a:cs typeface="+mn-cs"/>
              </a:rPr>
              <a:t>in-migrants or out-migrants.    </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Unlike in the case of England, there is some difference between the ONS 2014 and the base TWRI 2015 projections.</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Looking at the growth in the first three sets of figures, they, on the face of it, seem implausible and unrealistic.</a:t>
            </a:r>
          </a:p>
          <a:p>
            <a:r>
              <a:rPr lang="en-GB" sz="1200" kern="1200" baseline="0" dirty="0" smtClean="0">
                <a:solidFill>
                  <a:schemeClr val="tx1"/>
                </a:solidFill>
                <a:latin typeface="Times New Roman" pitchFamily="18" charset="0"/>
                <a:ea typeface="+mn-ea"/>
                <a:cs typeface="+mn-cs"/>
              </a:rPr>
              <a:t>However, if we look over the period 2001 to 2015 (14 years) and compare with the projected period 2015 to 2040 (25 years), </a:t>
            </a:r>
          </a:p>
          <a:p>
            <a:r>
              <a:rPr lang="en-GB" sz="1200" kern="1200" baseline="0" dirty="0" smtClean="0">
                <a:solidFill>
                  <a:schemeClr val="tx1"/>
                </a:solidFill>
                <a:latin typeface="Times New Roman" pitchFamily="18" charset="0"/>
                <a:ea typeface="+mn-ea"/>
                <a:cs typeface="+mn-cs"/>
              </a:rPr>
              <a:t>then the average growth per person per year is actually marginally smaller for option (a) above than the earlier period.</a:t>
            </a:r>
          </a:p>
          <a:p>
            <a:r>
              <a:rPr lang="en-GB" sz="1200" kern="1200" baseline="0" dirty="0" smtClean="0">
                <a:solidFill>
                  <a:schemeClr val="tx1"/>
                </a:solidFill>
                <a:latin typeface="Times New Roman" pitchFamily="18" charset="0"/>
                <a:ea typeface="+mn-ea"/>
                <a:cs typeface="+mn-cs"/>
              </a:rPr>
              <a:t>This suggests that option (a) is actually quite reasonable; the ONS projection appears to actually understate the 2039 population.</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This implies that there will be a third extra people in London, by 2040.</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It is quite difficult to imagine another 33% travelling on London underground, in Central London, which at certain times is already very overcrowded.</a:t>
            </a:r>
          </a:p>
          <a:p>
            <a:r>
              <a:rPr lang="en-GB" sz="1200" kern="1200" baseline="0" dirty="0" smtClean="0">
                <a:solidFill>
                  <a:schemeClr val="tx1"/>
                </a:solidFill>
                <a:latin typeface="Times New Roman" pitchFamily="18" charset="0"/>
                <a:ea typeface="+mn-ea"/>
                <a:cs typeface="+mn-cs"/>
              </a:rPr>
              <a:t>The expansion of Heathrow, could even exacerbate this situation.</a:t>
            </a:r>
          </a:p>
          <a:p>
            <a:endParaRPr lang="en-GB" sz="1200" kern="1200" baseline="0" dirty="0" smtClean="0">
              <a:solidFill>
                <a:schemeClr val="tx1"/>
              </a:solidFill>
              <a:latin typeface="Times New Roman" pitchFamily="18" charset="0"/>
              <a:ea typeface="+mn-ea"/>
              <a:cs typeface="+mn-cs"/>
            </a:endParaRPr>
          </a:p>
          <a:p>
            <a:endParaRPr lang="en-GB" sz="1200" kern="1200" baseline="0" dirty="0" smtClean="0">
              <a:solidFill>
                <a:schemeClr val="tx1"/>
              </a:solidFill>
              <a:latin typeface="Times New Roman" pitchFamily="18" charset="0"/>
              <a:ea typeface="+mn-ea"/>
              <a:cs typeface="+mn-cs"/>
            </a:endParaRP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Additionally,</a:t>
            </a:r>
          </a:p>
          <a:p>
            <a:r>
              <a:rPr lang="en-GB" sz="1200" kern="1200" baseline="0" dirty="0" smtClean="0">
                <a:solidFill>
                  <a:schemeClr val="tx1"/>
                </a:solidFill>
                <a:latin typeface="Times New Roman" pitchFamily="18" charset="0"/>
                <a:ea typeface="+mn-ea"/>
                <a:cs typeface="+mn-cs"/>
              </a:rPr>
              <a:t>Columns (c) and (d) start to establish the impact of a reduction in net-inward migration. </a:t>
            </a:r>
            <a:br>
              <a:rPr lang="en-GB" sz="1200" kern="1200" baseline="0" dirty="0" smtClean="0">
                <a:solidFill>
                  <a:schemeClr val="tx1"/>
                </a:solidFill>
                <a:latin typeface="Times New Roman" pitchFamily="18" charset="0"/>
                <a:ea typeface="+mn-ea"/>
                <a:cs typeface="+mn-cs"/>
              </a:rPr>
            </a:br>
            <a:r>
              <a:rPr lang="en-GB" sz="1200" kern="1200" baseline="0" dirty="0" smtClean="0">
                <a:solidFill>
                  <a:schemeClr val="tx1"/>
                </a:solidFill>
                <a:latin typeface="Times New Roman" pitchFamily="18" charset="0"/>
                <a:ea typeface="+mn-ea"/>
                <a:cs typeface="+mn-cs"/>
              </a:rPr>
              <a:t>Column (c) stops international migration altogether following a particular date (June 30</a:t>
            </a:r>
            <a:r>
              <a:rPr lang="en-GB" sz="1200" kern="1200" baseline="30000" dirty="0" smtClean="0">
                <a:solidFill>
                  <a:schemeClr val="tx1"/>
                </a:solidFill>
                <a:latin typeface="Times New Roman" pitchFamily="18" charset="0"/>
                <a:ea typeface="+mn-ea"/>
                <a:cs typeface="+mn-cs"/>
              </a:rPr>
              <a:t>th</a:t>
            </a:r>
            <a:r>
              <a:rPr lang="en-GB" sz="1200" kern="1200" baseline="0" dirty="0" smtClean="0">
                <a:solidFill>
                  <a:schemeClr val="tx1"/>
                </a:solidFill>
                <a:latin typeface="Times New Roman" pitchFamily="18" charset="0"/>
                <a:ea typeface="+mn-ea"/>
                <a:cs typeface="+mn-cs"/>
              </a:rPr>
              <a:t>. 2019). </a:t>
            </a:r>
            <a:br>
              <a:rPr lang="en-GB" sz="1200" kern="1200" baseline="0" dirty="0" smtClean="0">
                <a:solidFill>
                  <a:schemeClr val="tx1"/>
                </a:solidFill>
                <a:latin typeface="Times New Roman" pitchFamily="18" charset="0"/>
                <a:ea typeface="+mn-ea"/>
                <a:cs typeface="+mn-cs"/>
              </a:rPr>
            </a:br>
            <a:r>
              <a:rPr lang="en-GB" sz="1200" kern="1200" baseline="0" dirty="0" smtClean="0">
                <a:solidFill>
                  <a:schemeClr val="tx1"/>
                </a:solidFill>
                <a:latin typeface="Times New Roman" pitchFamily="18" charset="0"/>
                <a:ea typeface="+mn-ea"/>
                <a:cs typeface="+mn-cs"/>
              </a:rPr>
              <a:t>Column (d) reduces net international migration to just 30% of the current levels following a particular date (June 30</a:t>
            </a:r>
            <a:r>
              <a:rPr lang="en-GB" sz="1200" kern="1200" baseline="30000" dirty="0" smtClean="0">
                <a:solidFill>
                  <a:schemeClr val="tx1"/>
                </a:solidFill>
                <a:latin typeface="Times New Roman" pitchFamily="18" charset="0"/>
                <a:ea typeface="+mn-ea"/>
                <a:cs typeface="+mn-cs"/>
              </a:rPr>
              <a:t>th</a:t>
            </a:r>
            <a:r>
              <a:rPr lang="en-GB" sz="1200" kern="1200" baseline="0" dirty="0" smtClean="0">
                <a:solidFill>
                  <a:schemeClr val="tx1"/>
                </a:solidFill>
                <a:latin typeface="Times New Roman" pitchFamily="18" charset="0"/>
                <a:ea typeface="+mn-ea"/>
                <a:cs typeface="+mn-cs"/>
              </a:rPr>
              <a:t>. 2019).</a:t>
            </a:r>
          </a:p>
          <a:p>
            <a:endParaRPr lang="en-GB" sz="1200" kern="1200" baseline="0" dirty="0" smtClean="0">
              <a:solidFill>
                <a:schemeClr val="tx1"/>
              </a:solidFill>
              <a:latin typeface="Times New Roman" pitchFamily="18" charset="0"/>
              <a:ea typeface="+mn-ea"/>
              <a:cs typeface="+mn-cs"/>
            </a:endParaRP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As expected, in both cases population growth would be smaller than the base model.</a:t>
            </a:r>
          </a:p>
          <a:p>
            <a:endParaRPr lang="en-GB" sz="1200" kern="1200" baseline="0" dirty="0" smtClean="0">
              <a:solidFill>
                <a:schemeClr val="tx1"/>
              </a:solidFill>
              <a:latin typeface="Times New Roman" pitchFamily="18" charset="0"/>
              <a:ea typeface="+mn-ea"/>
              <a:cs typeface="+mn-cs"/>
            </a:endParaRPr>
          </a:p>
          <a:p>
            <a:endParaRPr lang="en-GB" sz="1200" kern="1200" baseline="0" dirty="0" smtClean="0">
              <a:solidFill>
                <a:schemeClr val="tx1"/>
              </a:solidFill>
              <a:latin typeface="Times New Roman" pitchFamily="18" charset="0"/>
              <a:ea typeface="+mn-ea"/>
              <a:cs typeface="+mn-cs"/>
            </a:endParaRPr>
          </a:p>
        </p:txBody>
      </p:sp>
      <p:sp>
        <p:nvSpPr>
          <p:cNvPr id="34820" name="Slide Number Placeholder 3"/>
          <p:cNvSpPr>
            <a:spLocks noGrp="1"/>
          </p:cNvSpPr>
          <p:nvPr>
            <p:ph type="sldNum" sz="quarter" idx="5"/>
          </p:nvPr>
        </p:nvSpPr>
        <p:spPr>
          <a:noFill/>
        </p:spPr>
        <p:txBody>
          <a:bodyPr/>
          <a:lstStyle/>
          <a:p>
            <a:fld id="{763C0579-8062-4EE6-A78F-96B3CB0746E6}" type="slidenum">
              <a:rPr lang="en-US" smtClean="0"/>
              <a:pPr/>
              <a:t>13</a:t>
            </a:fld>
            <a:endParaRPr lang="en-US" dirty="0" smtClean="0"/>
          </a:p>
        </p:txBody>
      </p:sp>
    </p:spTree>
    <p:extLst>
      <p:ext uri="{BB962C8B-B14F-4D97-AF65-F5344CB8AC3E}">
        <p14:creationId xmlns:p14="http://schemas.microsoft.com/office/powerpoint/2010/main" val="4209791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GB" sz="1200" kern="1200" dirty="0" smtClean="0">
                <a:solidFill>
                  <a:schemeClr val="tx1"/>
                </a:solidFill>
                <a:latin typeface="Times New Roman" pitchFamily="18" charset="0"/>
                <a:ea typeface="+mn-ea"/>
                <a:cs typeface="+mn-cs"/>
              </a:rPr>
              <a:t>Slide 14:</a:t>
            </a:r>
          </a:p>
          <a:p>
            <a:r>
              <a:rPr lang="en-GB" sz="1200" kern="1200" dirty="0" smtClean="0">
                <a:solidFill>
                  <a:schemeClr val="tx1"/>
                </a:solidFill>
                <a:latin typeface="Times New Roman" pitchFamily="18" charset="0"/>
                <a:ea typeface="+mn-ea"/>
                <a:cs typeface="+mn-cs"/>
              </a:rPr>
              <a:t/>
            </a:r>
            <a:br>
              <a:rPr lang="en-GB" sz="1200" kern="1200" dirty="0" smtClean="0">
                <a:solidFill>
                  <a:schemeClr val="tx1"/>
                </a:solidFill>
                <a:latin typeface="Times New Roman" pitchFamily="18" charset="0"/>
                <a:ea typeface="+mn-ea"/>
                <a:cs typeface="+mn-cs"/>
              </a:rPr>
            </a:br>
            <a:r>
              <a:rPr lang="en-GB" sz="1200" kern="1200" dirty="0" smtClean="0">
                <a:solidFill>
                  <a:schemeClr val="tx1"/>
                </a:solidFill>
                <a:latin typeface="Times New Roman" pitchFamily="18" charset="0"/>
                <a:ea typeface="+mn-ea"/>
                <a:cs typeface="+mn-cs"/>
              </a:rPr>
              <a:t>Table 4 shows the ONS population projection for Gateshead using the 2014 mid-year estimates as the base, together with the base 2015 TWRI projection, together</a:t>
            </a:r>
            <a:r>
              <a:rPr lang="en-GB" sz="1200" kern="1200" baseline="0" dirty="0" smtClean="0">
                <a:solidFill>
                  <a:schemeClr val="tx1"/>
                </a:solidFill>
                <a:latin typeface="Times New Roman" pitchFamily="18" charset="0"/>
                <a:ea typeface="+mn-ea"/>
                <a:cs typeface="+mn-cs"/>
              </a:rPr>
              <a:t> with the three “What ifs?”.</a:t>
            </a:r>
            <a:br>
              <a:rPr lang="en-GB" sz="1200" kern="1200" baseline="0" dirty="0" smtClean="0">
                <a:solidFill>
                  <a:schemeClr val="tx1"/>
                </a:solidFill>
                <a:latin typeface="Times New Roman" pitchFamily="18" charset="0"/>
                <a:ea typeface="+mn-ea"/>
                <a:cs typeface="+mn-cs"/>
              </a:rPr>
            </a:br>
            <a:endParaRPr lang="en-GB" sz="1200" kern="1200" baseline="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Figures are provided correct to the nearest 100 people. In this presentation, figures which are underlined</a:t>
            </a:r>
            <a:r>
              <a:rPr lang="en-GB" sz="1200" kern="1200" baseline="0" dirty="0" smtClean="0">
                <a:solidFill>
                  <a:schemeClr val="tx1"/>
                </a:solidFill>
                <a:latin typeface="Times New Roman" pitchFamily="18" charset="0"/>
                <a:ea typeface="+mn-ea"/>
                <a:cs typeface="+mn-cs"/>
              </a:rPr>
              <a:t> are a peak, after this numbers start to decline.</a:t>
            </a:r>
            <a:endParaRPr lang="en-GB" sz="1200" kern="1200" dirty="0" smtClean="0">
              <a:solidFill>
                <a:schemeClr val="tx1"/>
              </a:solidFill>
              <a:latin typeface="Times New Roman" pitchFamily="18" charset="0"/>
              <a:ea typeface="+mn-ea"/>
              <a:cs typeface="+mn-cs"/>
            </a:endParaRP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Unlike in the case of England, there is again some difference between the ONS 2014 and the base TWRI 2015 projections.</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If the death rate improved at the rate it did over the 13 years 2001/02 to 2014/15, then from column (b) we would project a 1000 extra people by 2040.</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If  there was no International migration, at all, over the period July 2015 to June 2040, then the population would fall even more. This is a natural change model but allowing migration within the UK., see column (c).</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If there were as many people leaving Gateshead as International migrants, coming into this Gateshead from outside the UK, then the population would grow a little, but fall back to current figures, see column (d).  This is more or less the same as column (c).</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Columns (e) and (f) start to establish the impact of a reduction in net-inward migration. </a:t>
            </a:r>
            <a:br>
              <a:rPr lang="en-GB" sz="1200" kern="1200" baseline="0" dirty="0" smtClean="0">
                <a:solidFill>
                  <a:schemeClr val="tx1"/>
                </a:solidFill>
                <a:latin typeface="Times New Roman" pitchFamily="18" charset="0"/>
                <a:ea typeface="+mn-ea"/>
                <a:cs typeface="+mn-cs"/>
              </a:rPr>
            </a:br>
            <a:r>
              <a:rPr lang="en-GB" sz="1200" kern="1200" baseline="0" dirty="0" smtClean="0">
                <a:solidFill>
                  <a:schemeClr val="tx1"/>
                </a:solidFill>
                <a:latin typeface="Times New Roman" pitchFamily="18" charset="0"/>
                <a:ea typeface="+mn-ea"/>
                <a:cs typeface="+mn-cs"/>
              </a:rPr>
              <a:t>Column (e) stops international migration altogether following a particular date (June 30</a:t>
            </a:r>
            <a:r>
              <a:rPr lang="en-GB" sz="1200" kern="1200" baseline="30000" dirty="0" smtClean="0">
                <a:solidFill>
                  <a:schemeClr val="tx1"/>
                </a:solidFill>
                <a:latin typeface="Times New Roman" pitchFamily="18" charset="0"/>
                <a:ea typeface="+mn-ea"/>
                <a:cs typeface="+mn-cs"/>
              </a:rPr>
              <a:t>th</a:t>
            </a:r>
            <a:r>
              <a:rPr lang="en-GB" sz="1200" kern="1200" baseline="0" dirty="0" smtClean="0">
                <a:solidFill>
                  <a:schemeClr val="tx1"/>
                </a:solidFill>
                <a:latin typeface="Times New Roman" pitchFamily="18" charset="0"/>
                <a:ea typeface="+mn-ea"/>
                <a:cs typeface="+mn-cs"/>
              </a:rPr>
              <a:t>. 2019). </a:t>
            </a:r>
            <a:br>
              <a:rPr lang="en-GB" sz="1200" kern="1200" baseline="0" dirty="0" smtClean="0">
                <a:solidFill>
                  <a:schemeClr val="tx1"/>
                </a:solidFill>
                <a:latin typeface="Times New Roman" pitchFamily="18" charset="0"/>
                <a:ea typeface="+mn-ea"/>
                <a:cs typeface="+mn-cs"/>
              </a:rPr>
            </a:br>
            <a:r>
              <a:rPr lang="en-GB" sz="1200" kern="1200" baseline="0" dirty="0" smtClean="0">
                <a:solidFill>
                  <a:schemeClr val="tx1"/>
                </a:solidFill>
                <a:latin typeface="Times New Roman" pitchFamily="18" charset="0"/>
                <a:ea typeface="+mn-ea"/>
                <a:cs typeface="+mn-cs"/>
              </a:rPr>
              <a:t>Column (f) reduces net international migration to just 30% of the current levels following a particular date (June 30</a:t>
            </a:r>
            <a:r>
              <a:rPr lang="en-GB" sz="1200" kern="1200" baseline="30000" dirty="0" smtClean="0">
                <a:solidFill>
                  <a:schemeClr val="tx1"/>
                </a:solidFill>
                <a:latin typeface="Times New Roman" pitchFamily="18" charset="0"/>
                <a:ea typeface="+mn-ea"/>
                <a:cs typeface="+mn-cs"/>
              </a:rPr>
              <a:t>th</a:t>
            </a:r>
            <a:r>
              <a:rPr lang="en-GB" sz="1200" kern="1200" baseline="0" dirty="0" smtClean="0">
                <a:solidFill>
                  <a:schemeClr val="tx1"/>
                </a:solidFill>
                <a:latin typeface="Times New Roman" pitchFamily="18" charset="0"/>
                <a:ea typeface="+mn-ea"/>
                <a:cs typeface="+mn-cs"/>
              </a:rPr>
              <a:t>. 2019).</a:t>
            </a:r>
          </a:p>
          <a:p>
            <a:r>
              <a:rPr lang="en-GB" sz="1200" kern="1200" baseline="0" dirty="0" smtClean="0">
                <a:solidFill>
                  <a:schemeClr val="tx1"/>
                </a:solidFill>
                <a:latin typeface="Times New Roman" pitchFamily="18" charset="0"/>
                <a:ea typeface="+mn-ea"/>
                <a:cs typeface="+mn-cs"/>
              </a:rPr>
              <a:t>Unlike in England as a whole and in London there is little impact of the change in International migration patterns.</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As noted earlier it is possible to change the “what if” parameters to produce new population figures. </a:t>
            </a:r>
          </a:p>
          <a:p>
            <a:r>
              <a:rPr lang="en-GB" sz="1200" kern="1200" baseline="0" dirty="0" smtClean="0">
                <a:solidFill>
                  <a:schemeClr val="tx1"/>
                </a:solidFill>
                <a:latin typeface="Times New Roman" pitchFamily="18" charset="0"/>
                <a:ea typeface="+mn-ea"/>
                <a:cs typeface="+mn-cs"/>
              </a:rPr>
              <a:t> </a:t>
            </a:r>
          </a:p>
        </p:txBody>
      </p:sp>
      <p:sp>
        <p:nvSpPr>
          <p:cNvPr id="34820" name="Slide Number Placeholder 3"/>
          <p:cNvSpPr>
            <a:spLocks noGrp="1"/>
          </p:cNvSpPr>
          <p:nvPr>
            <p:ph type="sldNum" sz="quarter" idx="5"/>
          </p:nvPr>
        </p:nvSpPr>
        <p:spPr>
          <a:noFill/>
        </p:spPr>
        <p:txBody>
          <a:bodyPr/>
          <a:lstStyle/>
          <a:p>
            <a:fld id="{763C0579-8062-4EE6-A78F-96B3CB0746E6}" type="slidenum">
              <a:rPr lang="en-US" smtClean="0"/>
              <a:pPr/>
              <a:t>14</a:t>
            </a:fld>
            <a:endParaRPr lang="en-US" dirty="0" smtClean="0"/>
          </a:p>
        </p:txBody>
      </p:sp>
    </p:spTree>
    <p:extLst>
      <p:ext uri="{BB962C8B-B14F-4D97-AF65-F5344CB8AC3E}">
        <p14:creationId xmlns:p14="http://schemas.microsoft.com/office/powerpoint/2010/main" val="1458680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Times New Roman" pitchFamily="18" charset="0"/>
                <a:ea typeface="+mn-ea"/>
                <a:cs typeface="+mn-cs"/>
              </a:rPr>
              <a:t>Slide 15:</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smtClean="0"/>
              <a:t>DCLG have projected, using as a basis the ONS principal projection, the number of households, for each authority, to 2039.</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b="0" i="0" u="none" strike="noStrike" kern="1200" dirty="0" smtClean="0">
                <a:solidFill>
                  <a:schemeClr val="tx1"/>
                </a:solidFill>
                <a:latin typeface="Times New Roman" pitchFamily="18" charset="0"/>
                <a:ea typeface="+mn-ea"/>
                <a:cs typeface="+mn-cs"/>
              </a:rPr>
              <a:t>The</a:t>
            </a:r>
            <a:r>
              <a:rPr lang="en-GB" sz="1200" b="0" i="0" u="none" strike="noStrike" kern="1200" baseline="0" dirty="0" smtClean="0">
                <a:solidFill>
                  <a:schemeClr val="tx1"/>
                </a:solidFill>
                <a:latin typeface="Times New Roman" pitchFamily="18" charset="0"/>
                <a:ea typeface="+mn-ea"/>
                <a:cs typeface="+mn-cs"/>
              </a:rPr>
              <a:t> DCLG spreadsheet comments:</a:t>
            </a:r>
            <a:endParaRPr lang="en-GB" sz="1200" b="0" i="0" u="none" strike="noStrike" kern="1200" dirty="0" smtClean="0">
              <a:solidFill>
                <a:schemeClr val="tx1"/>
              </a:solidFill>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b="0" i="1" u="none" strike="noStrike" kern="1200" dirty="0" smtClean="0">
                <a:solidFill>
                  <a:srgbClr val="FF0000"/>
                </a:solidFill>
                <a:latin typeface="Times New Roman" pitchFamily="18" charset="0"/>
                <a:ea typeface="+mn-ea"/>
                <a:cs typeface="+mn-cs"/>
              </a:rPr>
              <a:t>“They are not an assessment of housing need or do not take account of future policies. </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b="1" i="1" u="none" strike="noStrike" kern="1200" dirty="0" smtClean="0">
                <a:solidFill>
                  <a:srgbClr val="FF0000"/>
                </a:solidFill>
                <a:latin typeface="Times New Roman" pitchFamily="18" charset="0"/>
                <a:ea typeface="+mn-ea"/>
                <a:cs typeface="+mn-cs"/>
              </a:rPr>
              <a:t>They are an indication of the likely increase in households given the continuation of recent demographic trends.</a:t>
            </a:r>
            <a:r>
              <a:rPr lang="en-GB" b="0" i="0" dirty="0" smtClean="0">
                <a:solidFill>
                  <a:srgbClr val="FF0000"/>
                </a:solidFill>
              </a:rPr>
              <a:t>”</a:t>
            </a:r>
            <a:endParaRPr lang="en-GB" sz="1200" b="1" i="1" dirty="0" smtClean="0">
              <a:solidFill>
                <a:srgbClr val="FF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We can, however, use them to help understand what is the best</a:t>
            </a:r>
            <a:r>
              <a:rPr lang="en-GB" baseline="0" dirty="0" smtClean="0"/>
              <a:t> guess at the number of households under the </a:t>
            </a:r>
          </a:p>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TWRI 2015 base projections and to answer the questions as to how many households there would be if any of the</a:t>
            </a:r>
          </a:p>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“What ifs?” occurred.</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In the current climate, with, for example,</a:t>
            </a:r>
          </a:p>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 	a) closure of care homes, and</a:t>
            </a:r>
            <a:br>
              <a:rPr lang="en-GB" baseline="0" dirty="0" smtClean="0"/>
            </a:br>
            <a:r>
              <a:rPr lang="en-GB" baseline="0" dirty="0" smtClean="0"/>
              <a:t> 	b) students living in purpose built flats rather than halls of residence,</a:t>
            </a:r>
            <a:br>
              <a:rPr lang="en-GB" baseline="0" dirty="0" smtClean="0"/>
            </a:br>
            <a:r>
              <a:rPr lang="en-GB" baseline="0" dirty="0" smtClean="0"/>
              <a:t>projecting institutional population becomes a bit of a hit and miss process.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i="0" baseline="0" dirty="0" smtClean="0"/>
              <a:t>So we will estimate and project the propensity of a </a:t>
            </a:r>
            <a:r>
              <a:rPr lang="en-GB" b="1" i="0" baseline="0" dirty="0" smtClean="0"/>
              <a:t>usually resident person</a:t>
            </a:r>
            <a:r>
              <a:rPr lang="en-GB" i="0" baseline="0" dirty="0" smtClean="0"/>
              <a:t> to be the </a:t>
            </a:r>
            <a:r>
              <a:rPr lang="en-GB" b="1" i="0" baseline="0" dirty="0" smtClean="0"/>
              <a:t>household representative person</a:t>
            </a:r>
            <a:r>
              <a:rPr lang="en-GB" i="0" baseline="0"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i="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i="0" baseline="0" dirty="0" smtClean="0"/>
              <a:t>We can use Table 414  to determine these proportions.</a:t>
            </a:r>
          </a:p>
          <a:p>
            <a:pPr marL="0" marR="0" indent="0" algn="l" defTabSz="914400" rtl="0" eaLnBrk="0" fontAlgn="base" latinLnBrk="0" hangingPunct="0">
              <a:lnSpc>
                <a:spcPct val="100000"/>
              </a:lnSpc>
              <a:spcBef>
                <a:spcPct val="30000"/>
              </a:spcBef>
              <a:spcAft>
                <a:spcPct val="0"/>
              </a:spcAft>
              <a:buClrTx/>
              <a:buSzTx/>
              <a:buFontTx/>
              <a:buNone/>
              <a:tabLst/>
              <a:defRPr/>
            </a:pPr>
            <a:r>
              <a:rPr lang="en-GB" i="0" baseline="0" dirty="0" smtClean="0"/>
              <a:t>This is the one we will use to calculate the impact of each of the </a:t>
            </a:r>
            <a:r>
              <a:rPr lang="en-GB" baseline="0" dirty="0" smtClean="0"/>
              <a:t>“What ifs?”. </a:t>
            </a:r>
            <a:endParaRPr lang="en-GB" i="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i="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i="0" baseline="0" dirty="0" smtClean="0"/>
              <a:t>The age groups are not divided by sex, even though the methodology report mentions data split by sex on a number of occasions.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i="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i="0" baseline="0" dirty="0" smtClean="0"/>
              <a:t>Hence we will project x% of the total population in a particular age group are a household reference person, </a:t>
            </a:r>
          </a:p>
          <a:p>
            <a:pPr marL="0" marR="0" indent="0" algn="l" defTabSz="914400" rtl="0" eaLnBrk="0" fontAlgn="base" latinLnBrk="0" hangingPunct="0">
              <a:lnSpc>
                <a:spcPct val="100000"/>
              </a:lnSpc>
              <a:spcBef>
                <a:spcPct val="30000"/>
              </a:spcBef>
              <a:spcAft>
                <a:spcPct val="0"/>
              </a:spcAft>
              <a:buClrTx/>
              <a:buSzTx/>
              <a:buFontTx/>
              <a:buNone/>
              <a:tabLst/>
              <a:defRPr/>
            </a:pPr>
            <a:r>
              <a:rPr lang="en-GB" i="0" baseline="0" dirty="0" smtClean="0"/>
              <a:t>calculate the number of such households, and add these up to give the total number of households.</a:t>
            </a:r>
          </a:p>
        </p:txBody>
      </p:sp>
      <p:sp>
        <p:nvSpPr>
          <p:cNvPr id="34820" name="Slide Number Placeholder 3"/>
          <p:cNvSpPr>
            <a:spLocks noGrp="1"/>
          </p:cNvSpPr>
          <p:nvPr>
            <p:ph type="sldNum" sz="quarter" idx="5"/>
          </p:nvPr>
        </p:nvSpPr>
        <p:spPr>
          <a:noFill/>
        </p:spPr>
        <p:txBody>
          <a:bodyPr/>
          <a:lstStyle/>
          <a:p>
            <a:fld id="{763C0579-8062-4EE6-A78F-96B3CB0746E6}" type="slidenum">
              <a:rPr lang="en-US" smtClean="0"/>
              <a:pPr/>
              <a:t>15</a:t>
            </a:fld>
            <a:endParaRPr lang="en-US" dirty="0" smtClean="0"/>
          </a:p>
        </p:txBody>
      </p:sp>
    </p:spTree>
    <p:extLst>
      <p:ext uri="{BB962C8B-B14F-4D97-AF65-F5344CB8AC3E}">
        <p14:creationId xmlns:p14="http://schemas.microsoft.com/office/powerpoint/2010/main" val="1132716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GB" sz="1200" kern="1200" dirty="0" smtClean="0">
                <a:solidFill>
                  <a:schemeClr val="tx1"/>
                </a:solidFill>
                <a:latin typeface="Times New Roman" pitchFamily="18" charset="0"/>
                <a:ea typeface="+mn-ea"/>
                <a:cs typeface="+mn-cs"/>
              </a:rPr>
              <a:t>Slide 16:</a:t>
            </a:r>
          </a:p>
          <a:p>
            <a:r>
              <a:rPr lang="en-GB" sz="1200" kern="1200" dirty="0" smtClean="0">
                <a:solidFill>
                  <a:schemeClr val="tx1"/>
                </a:solidFill>
                <a:latin typeface="Times New Roman" pitchFamily="18" charset="0"/>
                <a:ea typeface="+mn-ea"/>
                <a:cs typeface="+mn-cs"/>
              </a:rPr>
              <a:t/>
            </a:r>
            <a:br>
              <a:rPr lang="en-GB" sz="1200" kern="1200" dirty="0" smtClean="0">
                <a:solidFill>
                  <a:schemeClr val="tx1"/>
                </a:solidFill>
                <a:latin typeface="Times New Roman" pitchFamily="18" charset="0"/>
                <a:ea typeface="+mn-ea"/>
                <a:cs typeface="+mn-cs"/>
              </a:rPr>
            </a:br>
            <a:r>
              <a:rPr lang="en-GB" sz="1200" kern="1200" dirty="0" smtClean="0">
                <a:solidFill>
                  <a:schemeClr val="tx1"/>
                </a:solidFill>
                <a:latin typeface="Times New Roman" pitchFamily="18" charset="0"/>
                <a:ea typeface="+mn-ea"/>
                <a:cs typeface="+mn-cs"/>
              </a:rPr>
              <a:t>Table 5 shows the DCLG household projection for England using the 2014 mid-year estimates as the base, together with the base 2015 TWRI projection, together</a:t>
            </a:r>
            <a:r>
              <a:rPr lang="en-GB" sz="1200" kern="1200" baseline="0" dirty="0" smtClean="0">
                <a:solidFill>
                  <a:schemeClr val="tx1"/>
                </a:solidFill>
                <a:latin typeface="Times New Roman" pitchFamily="18" charset="0"/>
                <a:ea typeface="+mn-ea"/>
                <a:cs typeface="+mn-cs"/>
              </a:rPr>
              <a:t> with the three “What ifs?”.</a:t>
            </a:r>
            <a:br>
              <a:rPr lang="en-GB" sz="1200" kern="1200" baseline="0" dirty="0" smtClean="0">
                <a:solidFill>
                  <a:schemeClr val="tx1"/>
                </a:solidFill>
                <a:latin typeface="Times New Roman" pitchFamily="18" charset="0"/>
                <a:ea typeface="+mn-ea"/>
                <a:cs typeface="+mn-cs"/>
              </a:rPr>
            </a:br>
            <a:endParaRPr lang="en-GB" sz="1200" kern="1200" baseline="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Figures are provided correct to the nearest 10,000 households. </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The TWRI 2015 base projections are less than the DCLG 2014 ones. </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If the death rate improved at the rate it did over the 14 years 2001/02 to 2014/15, then from column (b) we would project 600,000 to 700,000 extra households by 2040.</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If  there was no International migration, at all, over the period July 2019 to June 2040, then the number of households would still increase to around 25.9m, see column (c).</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Column (d) reduces net international migration to just 30% of the current levels following a particular date (June 30</a:t>
            </a:r>
            <a:r>
              <a:rPr lang="en-GB" sz="1200" kern="1200" baseline="30000" dirty="0" smtClean="0">
                <a:solidFill>
                  <a:schemeClr val="tx1"/>
                </a:solidFill>
                <a:latin typeface="Times New Roman" pitchFamily="18" charset="0"/>
                <a:ea typeface="+mn-ea"/>
                <a:cs typeface="+mn-cs"/>
              </a:rPr>
              <a:t>th</a:t>
            </a:r>
            <a:r>
              <a:rPr lang="en-GB" sz="1200" kern="1200" baseline="0" dirty="0" smtClean="0">
                <a:solidFill>
                  <a:schemeClr val="tx1"/>
                </a:solidFill>
                <a:latin typeface="Times New Roman" pitchFamily="18" charset="0"/>
                <a:ea typeface="+mn-ea"/>
                <a:cs typeface="+mn-cs"/>
              </a:rPr>
              <a:t>. 2019).</a:t>
            </a:r>
          </a:p>
          <a:p>
            <a:r>
              <a:rPr lang="en-GB" sz="1200" kern="1200" baseline="0" dirty="0" smtClean="0">
                <a:solidFill>
                  <a:schemeClr val="tx1"/>
                </a:solidFill>
                <a:latin typeface="Times New Roman" pitchFamily="18" charset="0"/>
                <a:ea typeface="+mn-ea"/>
                <a:cs typeface="+mn-cs"/>
              </a:rPr>
              <a:t>It is clear, not unexpectedly, that there will be fewer households than the base figures.</a:t>
            </a:r>
          </a:p>
        </p:txBody>
      </p:sp>
      <p:sp>
        <p:nvSpPr>
          <p:cNvPr id="34820" name="Slide Number Placeholder 3"/>
          <p:cNvSpPr>
            <a:spLocks noGrp="1"/>
          </p:cNvSpPr>
          <p:nvPr>
            <p:ph type="sldNum" sz="quarter" idx="5"/>
          </p:nvPr>
        </p:nvSpPr>
        <p:spPr>
          <a:noFill/>
        </p:spPr>
        <p:txBody>
          <a:bodyPr/>
          <a:lstStyle/>
          <a:p>
            <a:fld id="{763C0579-8062-4EE6-A78F-96B3CB0746E6}" type="slidenum">
              <a:rPr lang="en-US" smtClean="0"/>
              <a:pPr/>
              <a:t>16</a:t>
            </a:fld>
            <a:endParaRPr lang="en-US" dirty="0" smtClean="0"/>
          </a:p>
        </p:txBody>
      </p:sp>
    </p:spTree>
    <p:extLst>
      <p:ext uri="{BB962C8B-B14F-4D97-AF65-F5344CB8AC3E}">
        <p14:creationId xmlns:p14="http://schemas.microsoft.com/office/powerpoint/2010/main" val="1633417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GB" sz="1200" kern="1200" dirty="0" smtClean="0">
                <a:solidFill>
                  <a:schemeClr val="tx1"/>
                </a:solidFill>
                <a:latin typeface="Times New Roman" pitchFamily="18" charset="0"/>
                <a:ea typeface="+mn-ea"/>
                <a:cs typeface="+mn-cs"/>
              </a:rPr>
              <a:t>Slide 17:</a:t>
            </a:r>
          </a:p>
          <a:p>
            <a:r>
              <a:rPr lang="en-GB" sz="1200" kern="1200" dirty="0" smtClean="0">
                <a:solidFill>
                  <a:schemeClr val="tx1"/>
                </a:solidFill>
                <a:latin typeface="Times New Roman" pitchFamily="18" charset="0"/>
                <a:ea typeface="+mn-ea"/>
                <a:cs typeface="+mn-cs"/>
              </a:rPr>
              <a:t/>
            </a:r>
            <a:br>
              <a:rPr lang="en-GB" sz="1200" kern="1200" dirty="0" smtClean="0">
                <a:solidFill>
                  <a:schemeClr val="tx1"/>
                </a:solidFill>
                <a:latin typeface="Times New Roman" pitchFamily="18" charset="0"/>
                <a:ea typeface="+mn-ea"/>
                <a:cs typeface="+mn-cs"/>
              </a:rPr>
            </a:br>
            <a:r>
              <a:rPr lang="en-GB" sz="1200" kern="1200" dirty="0" smtClean="0">
                <a:solidFill>
                  <a:schemeClr val="tx1"/>
                </a:solidFill>
                <a:latin typeface="Times New Roman" pitchFamily="18" charset="0"/>
                <a:ea typeface="+mn-ea"/>
                <a:cs typeface="+mn-cs"/>
              </a:rPr>
              <a:t>Table 6 shows the DCLG household projection for London, as a whole, using the 2014 mid-year estimates as the base, together with the base 2015 TWRI projection, together</a:t>
            </a:r>
            <a:r>
              <a:rPr lang="en-GB" sz="1200" kern="1200" baseline="0" dirty="0" smtClean="0">
                <a:solidFill>
                  <a:schemeClr val="tx1"/>
                </a:solidFill>
                <a:latin typeface="Times New Roman" pitchFamily="18" charset="0"/>
                <a:ea typeface="+mn-ea"/>
                <a:cs typeface="+mn-cs"/>
              </a:rPr>
              <a:t> with the “What ifs?”.</a:t>
            </a:r>
            <a:br>
              <a:rPr lang="en-GB" sz="1200" kern="1200" baseline="0" dirty="0" smtClean="0">
                <a:solidFill>
                  <a:schemeClr val="tx1"/>
                </a:solidFill>
                <a:latin typeface="Times New Roman" pitchFamily="18" charset="0"/>
                <a:ea typeface="+mn-ea"/>
                <a:cs typeface="+mn-cs"/>
              </a:rPr>
            </a:br>
            <a:endParaRPr lang="en-GB" sz="1200" kern="1200" baseline="0" dirty="0" smtClean="0">
              <a:solidFill>
                <a:schemeClr val="tx1"/>
              </a:solidFill>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Times New Roman" pitchFamily="18" charset="0"/>
                <a:ea typeface="+mn-ea"/>
                <a:cs typeface="+mn-cs"/>
              </a:rPr>
              <a:t>Figures are provided correct to the nearest 10,000 households. </a:t>
            </a:r>
            <a:br>
              <a:rPr lang="en-GB" sz="1200" kern="1200" dirty="0" smtClean="0">
                <a:solidFill>
                  <a:schemeClr val="tx1"/>
                </a:solidFill>
                <a:latin typeface="Times New Roman" pitchFamily="18" charset="0"/>
                <a:ea typeface="+mn-ea"/>
                <a:cs typeface="+mn-cs"/>
              </a:rPr>
            </a:br>
            <a:r>
              <a:rPr lang="en-GB" sz="1200" kern="1200" baseline="0" dirty="0" smtClean="0">
                <a:solidFill>
                  <a:schemeClr val="tx1"/>
                </a:solidFill>
                <a:latin typeface="Times New Roman" pitchFamily="18" charset="0"/>
                <a:ea typeface="+mn-ea"/>
                <a:cs typeface="+mn-cs"/>
              </a:rPr>
              <a:t>Perhaps, surprisingly, the TWRI 2015 base projections are more than the DCLG 2014 ones. </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The figures in columns (a) &amp; (b), although reasonable as a result of all the calculations, appear unreasonable, beyond 2030. </a:t>
            </a:r>
          </a:p>
          <a:p>
            <a:r>
              <a:rPr lang="en-GB" sz="1200" kern="1200" baseline="0" dirty="0" smtClean="0">
                <a:solidFill>
                  <a:schemeClr val="tx1"/>
                </a:solidFill>
                <a:latin typeface="Times New Roman" pitchFamily="18" charset="0"/>
                <a:ea typeface="+mn-ea"/>
                <a:cs typeface="+mn-cs"/>
              </a:rPr>
              <a:t>To keep pace with this increase in the number of households the capital would need to build around 69,000 dwellings per year, compared with 27,000 in 2014/15.</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To cope with what could be described as an absolute minimum number (column (c)), an extra 880,000 households, the City would need an extra 37,000 net new dwellings per year. The largest number built, in a year, net, in recent past was 32,300 in 2008/09.</a:t>
            </a:r>
          </a:p>
          <a:p>
            <a:endParaRPr lang="en-GB" sz="1200" kern="1200" baseline="0" dirty="0" smtClean="0">
              <a:solidFill>
                <a:schemeClr val="tx1"/>
              </a:solidFill>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Times New Roman" pitchFamily="18" charset="0"/>
                <a:ea typeface="+mn-ea"/>
                <a:cs typeface="+mn-cs"/>
              </a:rPr>
              <a:t>If the death rate improved at the rate it did over the 14 years 2001/02 to 2014/15, then from column (b) we would project 106,000 extra households by 2040.</a:t>
            </a:r>
          </a:p>
          <a:p>
            <a:endParaRPr lang="en-GB" sz="1200" kern="1200" baseline="0" dirty="0" smtClean="0">
              <a:solidFill>
                <a:schemeClr val="tx1"/>
              </a:solidFill>
              <a:latin typeface="Times New Roman" pitchFamily="18" charset="0"/>
              <a:ea typeface="+mn-ea"/>
              <a:cs typeface="+mn-cs"/>
            </a:endParaRPr>
          </a:p>
        </p:txBody>
      </p:sp>
      <p:sp>
        <p:nvSpPr>
          <p:cNvPr id="34820" name="Slide Number Placeholder 3"/>
          <p:cNvSpPr>
            <a:spLocks noGrp="1"/>
          </p:cNvSpPr>
          <p:nvPr>
            <p:ph type="sldNum" sz="quarter" idx="5"/>
          </p:nvPr>
        </p:nvSpPr>
        <p:spPr>
          <a:noFill/>
        </p:spPr>
        <p:txBody>
          <a:bodyPr/>
          <a:lstStyle/>
          <a:p>
            <a:fld id="{763C0579-8062-4EE6-A78F-96B3CB0746E6}" type="slidenum">
              <a:rPr lang="en-US" smtClean="0"/>
              <a:pPr/>
              <a:t>17</a:t>
            </a:fld>
            <a:endParaRPr lang="en-US" dirty="0" smtClean="0"/>
          </a:p>
        </p:txBody>
      </p:sp>
    </p:spTree>
    <p:extLst>
      <p:ext uri="{BB962C8B-B14F-4D97-AF65-F5344CB8AC3E}">
        <p14:creationId xmlns:p14="http://schemas.microsoft.com/office/powerpoint/2010/main" val="16199710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GB" sz="1200" kern="1200" dirty="0" smtClean="0">
                <a:solidFill>
                  <a:schemeClr val="tx1"/>
                </a:solidFill>
                <a:latin typeface="Times New Roman" pitchFamily="18" charset="0"/>
                <a:ea typeface="+mn-ea"/>
                <a:cs typeface="+mn-cs"/>
              </a:rPr>
              <a:t>Slide 18:</a:t>
            </a:r>
          </a:p>
          <a:p>
            <a:r>
              <a:rPr lang="en-GB" sz="1200" kern="1200" dirty="0" smtClean="0">
                <a:solidFill>
                  <a:schemeClr val="tx1"/>
                </a:solidFill>
                <a:latin typeface="Times New Roman" pitchFamily="18" charset="0"/>
                <a:ea typeface="+mn-ea"/>
                <a:cs typeface="+mn-cs"/>
              </a:rPr>
              <a:t/>
            </a:r>
            <a:br>
              <a:rPr lang="en-GB" sz="1200" kern="1200" dirty="0" smtClean="0">
                <a:solidFill>
                  <a:schemeClr val="tx1"/>
                </a:solidFill>
                <a:latin typeface="Times New Roman" pitchFamily="18" charset="0"/>
                <a:ea typeface="+mn-ea"/>
                <a:cs typeface="+mn-cs"/>
              </a:rPr>
            </a:br>
            <a:r>
              <a:rPr lang="en-GB" sz="1200" kern="1200" dirty="0" smtClean="0">
                <a:solidFill>
                  <a:schemeClr val="tx1"/>
                </a:solidFill>
                <a:latin typeface="Times New Roman" pitchFamily="18" charset="0"/>
                <a:ea typeface="+mn-ea"/>
                <a:cs typeface="+mn-cs"/>
              </a:rPr>
              <a:t>Table 7 shows the DCLG household projection for Gateshead, using the 2014 mid-year estimates as the base, together with the base 2015 TWRI projection, together</a:t>
            </a:r>
            <a:r>
              <a:rPr lang="en-GB" sz="1200" kern="1200" baseline="0" dirty="0" smtClean="0">
                <a:solidFill>
                  <a:schemeClr val="tx1"/>
                </a:solidFill>
                <a:latin typeface="Times New Roman" pitchFamily="18" charset="0"/>
                <a:ea typeface="+mn-ea"/>
                <a:cs typeface="+mn-cs"/>
              </a:rPr>
              <a:t> with the “What ifs?”.</a:t>
            </a:r>
            <a:br>
              <a:rPr lang="en-GB" sz="1200" kern="1200" baseline="0" dirty="0" smtClean="0">
                <a:solidFill>
                  <a:schemeClr val="tx1"/>
                </a:solidFill>
                <a:latin typeface="Times New Roman" pitchFamily="18" charset="0"/>
                <a:ea typeface="+mn-ea"/>
                <a:cs typeface="+mn-cs"/>
              </a:rPr>
            </a:br>
            <a:endParaRPr lang="en-GB" sz="1200" kern="1200" baseline="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Figures are provided correct to the nearest 100 households. </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Unlike for London, the TWRI 2015 base projections are less than the DCLG 2014 ones. </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If the death rate improved at the rate it did over the 14 years 2001/02 to 2014/15, then from column (b) we would just project an extra 1,700 households by 2040.</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The Gateshead figures are hardly affected by future migration patterns. </a:t>
            </a:r>
          </a:p>
          <a:p>
            <a:endParaRPr lang="en-GB" sz="1200" kern="1200" baseline="0" dirty="0" smtClean="0">
              <a:solidFill>
                <a:schemeClr val="tx1"/>
              </a:solidFill>
              <a:latin typeface="Times New Roman" pitchFamily="18" charset="0"/>
              <a:ea typeface="+mn-ea"/>
              <a:cs typeface="+mn-cs"/>
            </a:endParaRPr>
          </a:p>
        </p:txBody>
      </p:sp>
      <p:sp>
        <p:nvSpPr>
          <p:cNvPr id="34820" name="Slide Number Placeholder 3"/>
          <p:cNvSpPr>
            <a:spLocks noGrp="1"/>
          </p:cNvSpPr>
          <p:nvPr>
            <p:ph type="sldNum" sz="quarter" idx="5"/>
          </p:nvPr>
        </p:nvSpPr>
        <p:spPr>
          <a:noFill/>
        </p:spPr>
        <p:txBody>
          <a:bodyPr/>
          <a:lstStyle/>
          <a:p>
            <a:fld id="{763C0579-8062-4EE6-A78F-96B3CB0746E6}" type="slidenum">
              <a:rPr lang="en-US" smtClean="0"/>
              <a:pPr/>
              <a:t>18</a:t>
            </a:fld>
            <a:endParaRPr lang="en-US" dirty="0" smtClean="0"/>
          </a:p>
        </p:txBody>
      </p:sp>
    </p:spTree>
    <p:extLst>
      <p:ext uri="{BB962C8B-B14F-4D97-AF65-F5344CB8AC3E}">
        <p14:creationId xmlns:p14="http://schemas.microsoft.com/office/powerpoint/2010/main" val="35791824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Times New Roman" pitchFamily="18" charset="0"/>
                <a:ea typeface="+mn-ea"/>
                <a:cs typeface="+mn-cs"/>
              </a:rPr>
              <a:t>Slide 19:</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Times New Roman" pitchFamily="18" charset="0"/>
              <a:ea typeface="+mn-ea"/>
              <a:cs typeface="+mn-cs"/>
            </a:endParaRPr>
          </a:p>
          <a:p>
            <a:pPr marL="342900" indent="-342900">
              <a:spcBef>
                <a:spcPct val="0"/>
              </a:spcBef>
              <a:buFontTx/>
              <a:buNone/>
            </a:pPr>
            <a:r>
              <a:rPr lang="en-GB" dirty="0" smtClean="0"/>
              <a:t>This</a:t>
            </a:r>
            <a:r>
              <a:rPr lang="en-GB" baseline="0" dirty="0" smtClean="0"/>
              <a:t> slide gives a few conclusions.</a:t>
            </a:r>
          </a:p>
          <a:p>
            <a:pPr marL="342900" indent="-342900">
              <a:spcBef>
                <a:spcPct val="0"/>
              </a:spcBef>
              <a:buFontTx/>
              <a:buNone/>
            </a:pPr>
            <a:r>
              <a:rPr lang="en-GB" dirty="0" smtClean="0"/>
              <a:t>The future is always unpredictable but this uncertainty is only enhanced by the current political issues.</a:t>
            </a:r>
          </a:p>
          <a:p>
            <a:pPr marL="342900" indent="-342900">
              <a:spcBef>
                <a:spcPct val="0"/>
              </a:spcBef>
              <a:buFontTx/>
              <a:buNone/>
            </a:pPr>
            <a:r>
              <a:rPr lang="en-GB" dirty="0" smtClean="0"/>
              <a:t>However, we do have a computer based model which can be used to accommodate many variants for fertility, life expectancy and migration patterns.</a:t>
            </a:r>
          </a:p>
          <a:p>
            <a:pPr marL="342900" indent="-342900">
              <a:spcBef>
                <a:spcPct val="0"/>
              </a:spcBef>
              <a:buFontTx/>
              <a:buNone/>
            </a:pPr>
            <a:r>
              <a:rPr lang="en-GB" dirty="0" smtClean="0"/>
              <a:t>Generally, we project the population &amp; number of households in England and London to increase.</a:t>
            </a:r>
          </a:p>
          <a:p>
            <a:pPr marL="342900" indent="-342900">
              <a:spcBef>
                <a:spcPct val="0"/>
              </a:spcBef>
              <a:buFontTx/>
              <a:buNone/>
            </a:pPr>
            <a:r>
              <a:rPr lang="en-GB" dirty="0" smtClean="0"/>
              <a:t>The picture for Gateshead is more mixed, but all models project an increase in the number of households.</a:t>
            </a:r>
          </a:p>
        </p:txBody>
      </p:sp>
      <p:sp>
        <p:nvSpPr>
          <p:cNvPr id="34820" name="Slide Number Placeholder 3"/>
          <p:cNvSpPr>
            <a:spLocks noGrp="1"/>
          </p:cNvSpPr>
          <p:nvPr>
            <p:ph type="sldNum" sz="quarter" idx="5"/>
          </p:nvPr>
        </p:nvSpPr>
        <p:spPr>
          <a:noFill/>
        </p:spPr>
        <p:txBody>
          <a:bodyPr/>
          <a:lstStyle/>
          <a:p>
            <a:fld id="{763C0579-8062-4EE6-A78F-96B3CB0746E6}" type="slidenum">
              <a:rPr lang="en-US" smtClean="0"/>
              <a:pPr/>
              <a:t>19</a:t>
            </a:fld>
            <a:endParaRPr lang="en-US" dirty="0" smtClean="0"/>
          </a:p>
        </p:txBody>
      </p:sp>
    </p:spTree>
    <p:extLst>
      <p:ext uri="{BB962C8B-B14F-4D97-AF65-F5344CB8AC3E}">
        <p14:creationId xmlns:p14="http://schemas.microsoft.com/office/powerpoint/2010/main" val="2682971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Slide 2:</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We cannot know the future, but we expect the population to increase. Even a natural change model, to 2033, represents a growth, for England, of 1.7million, (after</a:t>
            </a:r>
            <a:r>
              <a:rPr lang="en-GB" sz="1200" kern="1200" baseline="0" dirty="0" smtClean="0">
                <a:solidFill>
                  <a:schemeClr val="tx1"/>
                </a:solidFill>
                <a:latin typeface="Times New Roman" pitchFamily="18" charset="0"/>
                <a:ea typeface="+mn-ea"/>
                <a:cs typeface="+mn-cs"/>
              </a:rPr>
              <a:t> this the natural change model implies a reduction).</a:t>
            </a:r>
            <a:r>
              <a:rPr lang="en-GB" sz="1200" kern="1200" dirty="0" smtClean="0">
                <a:solidFill>
                  <a:schemeClr val="tx1"/>
                </a:solidFill>
                <a:latin typeface="Times New Roman" pitchFamily="18" charset="0"/>
                <a:ea typeface="+mn-ea"/>
                <a:cs typeface="+mn-cs"/>
              </a:rPr>
              <a:t> However, we must make assumptions about how the future will pan out.  </a:t>
            </a:r>
          </a:p>
          <a:p>
            <a:r>
              <a:rPr lang="en-GB" sz="1200" kern="1200" dirty="0" smtClean="0">
                <a:solidFill>
                  <a:schemeClr val="tx1"/>
                </a:solidFill>
                <a:latin typeface="Times New Roman" pitchFamily="18" charset="0"/>
                <a:ea typeface="+mn-ea"/>
                <a:cs typeface="+mn-cs"/>
              </a:rPr>
              <a:t>To justify our assumptions we only use what has happened in the past.  </a:t>
            </a:r>
          </a:p>
          <a:p>
            <a:r>
              <a:rPr lang="en-GB" sz="1200" kern="1200" dirty="0" smtClean="0">
                <a:solidFill>
                  <a:schemeClr val="tx1"/>
                </a:solidFill>
                <a:latin typeface="Times New Roman" pitchFamily="18" charset="0"/>
                <a:ea typeface="+mn-ea"/>
                <a:cs typeface="+mn-cs"/>
              </a:rPr>
              <a:t>Our computer model allows for changes in migration, birth and death rates where appropriate.  </a:t>
            </a: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If we do not understand the past data it is likely we will make mistakes in our assumptions about the projected rates, e.g. Migration and Natural Change.  </a:t>
            </a:r>
          </a:p>
          <a:p>
            <a:r>
              <a:rPr lang="en-GB" sz="1200" kern="1200" dirty="0" smtClean="0">
                <a:solidFill>
                  <a:schemeClr val="tx1"/>
                </a:solidFill>
                <a:latin typeface="Times New Roman" pitchFamily="18" charset="0"/>
                <a:ea typeface="+mn-ea"/>
                <a:cs typeface="+mn-cs"/>
              </a:rPr>
              <a:t>So we have to spend some time understanding the past.  </a:t>
            </a: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It also helps in understanding of the results, if the user undertakes more than one authority’s projection.  </a:t>
            </a:r>
          </a:p>
          <a:p>
            <a:r>
              <a:rPr lang="en-GB" sz="1200" kern="1200" dirty="0" smtClean="0">
                <a:solidFill>
                  <a:schemeClr val="tx1"/>
                </a:solidFill>
                <a:latin typeface="Times New Roman" pitchFamily="18" charset="0"/>
                <a:ea typeface="+mn-ea"/>
                <a:cs typeface="+mn-cs"/>
              </a:rPr>
              <a:t>If the user simply undertakes a projection of one authority it is often difficult to get a feel for the adequacy of the results. </a:t>
            </a:r>
          </a:p>
          <a:p>
            <a:r>
              <a:rPr lang="en-GB" sz="1200" kern="1200" dirty="0" smtClean="0">
                <a:solidFill>
                  <a:schemeClr val="tx1"/>
                </a:solidFill>
                <a:latin typeface="Times New Roman" pitchFamily="18" charset="0"/>
                <a:ea typeface="+mn-ea"/>
                <a:cs typeface="+mn-cs"/>
              </a:rPr>
              <a:t>The results may give figures which are appropriate for the area, but are not consistent with projections for the surrounding area.  </a:t>
            </a: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In today’s presentation</a:t>
            </a:r>
            <a:r>
              <a:rPr lang="en-GB" sz="1200" kern="1200" baseline="0" dirty="0" smtClean="0">
                <a:solidFill>
                  <a:schemeClr val="tx1"/>
                </a:solidFill>
                <a:latin typeface="Times New Roman" pitchFamily="18" charset="0"/>
                <a:ea typeface="+mn-ea"/>
                <a:cs typeface="+mn-cs"/>
              </a:rPr>
              <a:t> we will, however, just look at </a:t>
            </a:r>
            <a:r>
              <a:rPr lang="en-GB" sz="1200" b="1" kern="1200" baseline="0" dirty="0" smtClean="0">
                <a:solidFill>
                  <a:schemeClr val="tx1"/>
                </a:solidFill>
                <a:latin typeface="Times New Roman" pitchFamily="18" charset="0"/>
                <a:ea typeface="+mn-ea"/>
                <a:cs typeface="+mn-cs"/>
              </a:rPr>
              <a:t>England as a whole</a:t>
            </a:r>
            <a:r>
              <a:rPr lang="en-GB" sz="1200" kern="1200" baseline="0" dirty="0" smtClean="0">
                <a:solidFill>
                  <a:schemeClr val="tx1"/>
                </a:solidFill>
                <a:latin typeface="Times New Roman" pitchFamily="18" charset="0"/>
                <a:ea typeface="+mn-ea"/>
                <a:cs typeface="+mn-cs"/>
              </a:rPr>
              <a:t>, </a:t>
            </a:r>
            <a:r>
              <a:rPr lang="en-GB" sz="1200" b="1" kern="1200" baseline="0" dirty="0" smtClean="0">
                <a:solidFill>
                  <a:schemeClr val="tx1"/>
                </a:solidFill>
                <a:latin typeface="Times New Roman" pitchFamily="18" charset="0"/>
                <a:ea typeface="+mn-ea"/>
                <a:cs typeface="+mn-cs"/>
              </a:rPr>
              <a:t>London as a whole</a:t>
            </a:r>
            <a:r>
              <a:rPr lang="en-GB" sz="1200" kern="1200" dirty="0" smtClean="0">
                <a:solidFill>
                  <a:schemeClr val="tx1"/>
                </a:solidFill>
                <a:latin typeface="Times New Roman" pitchFamily="18" charset="0"/>
                <a:ea typeface="+mn-ea"/>
                <a:cs typeface="+mn-cs"/>
              </a:rPr>
              <a:t> and </a:t>
            </a:r>
            <a:r>
              <a:rPr lang="en-GB" sz="1200" b="1" kern="1200" dirty="0" smtClean="0">
                <a:solidFill>
                  <a:schemeClr val="tx1"/>
                </a:solidFill>
                <a:latin typeface="Times New Roman" pitchFamily="18" charset="0"/>
                <a:ea typeface="+mn-ea"/>
                <a:cs typeface="+mn-cs"/>
              </a:rPr>
              <a:t>Gateshead.</a:t>
            </a:r>
            <a:r>
              <a:rPr lang="en-GB" sz="1200" kern="1200" dirty="0" smtClean="0">
                <a:solidFill>
                  <a:schemeClr val="tx1"/>
                </a:solidFill>
                <a:latin typeface="Times New Roman" pitchFamily="18" charset="0"/>
                <a:ea typeface="+mn-ea"/>
                <a:cs typeface="+mn-cs"/>
              </a:rPr>
              <a:t>  </a:t>
            </a:r>
          </a:p>
          <a:p>
            <a:r>
              <a:rPr lang="en-GB" sz="1200" kern="1200" dirty="0" smtClean="0">
                <a:solidFill>
                  <a:schemeClr val="tx1"/>
                </a:solidFill>
                <a:latin typeface="Times New Roman" pitchFamily="18" charset="0"/>
                <a:ea typeface="+mn-ea"/>
                <a:cs typeface="+mn-cs"/>
              </a:rPr>
              <a:t>This will help to understand our figures.</a:t>
            </a:r>
          </a:p>
        </p:txBody>
      </p:sp>
      <p:sp>
        <p:nvSpPr>
          <p:cNvPr id="34820" name="Slide Number Placeholder 3"/>
          <p:cNvSpPr>
            <a:spLocks noGrp="1"/>
          </p:cNvSpPr>
          <p:nvPr>
            <p:ph type="sldNum" sz="quarter" idx="5"/>
          </p:nvPr>
        </p:nvSpPr>
        <p:spPr>
          <a:noFill/>
        </p:spPr>
        <p:txBody>
          <a:bodyPr/>
          <a:lstStyle/>
          <a:p>
            <a:fld id="{763C0579-8062-4EE6-A78F-96B3CB0746E6}" type="slidenum">
              <a:rPr lang="en-US" smtClean="0"/>
              <a:pPr/>
              <a:t>2</a:t>
            </a:fld>
            <a:endParaRPr lang="en-US" dirty="0" smtClean="0"/>
          </a:p>
        </p:txBody>
      </p:sp>
    </p:spTree>
    <p:extLst>
      <p:ext uri="{BB962C8B-B14F-4D97-AF65-F5344CB8AC3E}">
        <p14:creationId xmlns:p14="http://schemas.microsoft.com/office/powerpoint/2010/main" val="2947644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GB" sz="1200" kern="1200" dirty="0" smtClean="0">
                <a:solidFill>
                  <a:schemeClr val="tx1"/>
                </a:solidFill>
                <a:latin typeface="Times New Roman" pitchFamily="18" charset="0"/>
                <a:ea typeface="+mn-ea"/>
                <a:cs typeface="+mn-cs"/>
              </a:rPr>
              <a:t>Slide 20:</a:t>
            </a: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TWRI Web Site: </a:t>
            </a:r>
            <a:r>
              <a:rPr lang="en-GB" sz="1200" b="1" kern="1200" dirty="0" smtClean="0">
                <a:solidFill>
                  <a:schemeClr val="tx1"/>
                </a:solidFill>
                <a:latin typeface="Times New Roman" pitchFamily="18" charset="0"/>
                <a:ea typeface="+mn-ea"/>
                <a:cs typeface="+mn-cs"/>
              </a:rPr>
              <a:t>www.twri.org.uk</a:t>
            </a:r>
            <a:r>
              <a:rPr lang="en-GB" sz="1200" kern="1200" dirty="0" smtClean="0">
                <a:solidFill>
                  <a:schemeClr val="tx1"/>
                </a:solidFill>
                <a:latin typeface="Times New Roman" pitchFamily="18" charset="0"/>
                <a:ea typeface="+mn-ea"/>
                <a:cs typeface="+mn-cs"/>
              </a:rPr>
              <a:t> </a:t>
            </a:r>
          </a:p>
          <a:p>
            <a:pPr marL="342900" indent="-342900"/>
            <a:r>
              <a:rPr lang="en-GB" sz="1200" dirty="0" smtClean="0"/>
              <a:t>TWRI E-mail: </a:t>
            </a:r>
            <a:r>
              <a:rPr lang="en-GB" sz="1200" b="1" dirty="0" smtClean="0">
                <a:solidFill>
                  <a:srgbClr val="0000FF"/>
                </a:solidFill>
              </a:rPr>
              <a:t>kadhem.jallab@twri.org.uk </a:t>
            </a:r>
            <a:r>
              <a:rPr lang="en-GB" sz="1200" b="1" dirty="0" smtClean="0"/>
              <a:t>and twri@twri.org.uk</a:t>
            </a:r>
          </a:p>
          <a:p>
            <a:pPr marL="342900" indent="-342900"/>
            <a:endParaRPr lang="en-GB" sz="1200" b="1" dirty="0" smtClean="0"/>
          </a:p>
          <a:p>
            <a:endParaRPr lang="en-GB" dirty="0" smtClean="0"/>
          </a:p>
        </p:txBody>
      </p:sp>
      <p:sp>
        <p:nvSpPr>
          <p:cNvPr id="50180" name="Slide Number Placeholder 3"/>
          <p:cNvSpPr>
            <a:spLocks noGrp="1"/>
          </p:cNvSpPr>
          <p:nvPr>
            <p:ph type="sldNum" sz="quarter" idx="5"/>
          </p:nvPr>
        </p:nvSpPr>
        <p:spPr>
          <a:noFill/>
        </p:spPr>
        <p:txBody>
          <a:bodyPr/>
          <a:lstStyle/>
          <a:p>
            <a:fld id="{47393384-CA06-4CBD-82E8-E4321A779A8E}" type="slidenum">
              <a:rPr lang="en-US" smtClean="0"/>
              <a:pPr/>
              <a:t>20</a:t>
            </a:fld>
            <a:endParaRPr lang="en-US" dirty="0" smtClean="0"/>
          </a:p>
        </p:txBody>
      </p:sp>
    </p:spTree>
    <p:extLst>
      <p:ext uri="{BB962C8B-B14F-4D97-AF65-F5344CB8AC3E}">
        <p14:creationId xmlns:p14="http://schemas.microsoft.com/office/powerpoint/2010/main" val="426088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Slide 3:</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b="1" kern="1200" dirty="0" smtClean="0">
              <a:solidFill>
                <a:schemeClr val="tx1"/>
              </a:solidFill>
              <a:latin typeface="Times New Roman" pitchFamily="18" charset="0"/>
              <a:ea typeface="+mn-ea"/>
              <a:cs typeface="+mn-cs"/>
            </a:endParaRPr>
          </a:p>
          <a:p>
            <a:r>
              <a:rPr lang="en-GB" sz="1200" b="1" kern="1200" dirty="0" smtClean="0">
                <a:solidFill>
                  <a:schemeClr val="tx1"/>
                </a:solidFill>
                <a:latin typeface="Times New Roman" pitchFamily="18" charset="0"/>
                <a:ea typeface="+mn-ea"/>
                <a:cs typeface="+mn-cs"/>
              </a:rPr>
              <a:t>Usually resident population:</a:t>
            </a:r>
            <a:r>
              <a:rPr lang="en-GB" sz="1200" kern="1200" dirty="0" smtClean="0">
                <a:solidFill>
                  <a:schemeClr val="tx1"/>
                </a:solidFill>
                <a:latin typeface="Times New Roman" pitchFamily="18" charset="0"/>
                <a:ea typeface="+mn-ea"/>
                <a:cs typeface="+mn-cs"/>
              </a:rPr>
              <a:t> the population of a particular area including foreign students doing courses in excess of a year, but excludes short-term migrants.</a:t>
            </a:r>
            <a:br>
              <a:rPr lang="en-GB" sz="1200" kern="1200" dirty="0" smtClean="0">
                <a:solidFill>
                  <a:schemeClr val="tx1"/>
                </a:solidFill>
                <a:latin typeface="Times New Roman" pitchFamily="18" charset="0"/>
                <a:ea typeface="+mn-ea"/>
                <a:cs typeface="+mn-cs"/>
              </a:rPr>
            </a:br>
            <a:endParaRPr lang="en-GB" sz="1200" kern="1200" dirty="0" smtClean="0">
              <a:solidFill>
                <a:schemeClr val="tx1"/>
              </a:solidFill>
              <a:latin typeface="Times New Roman" pitchFamily="18" charset="0"/>
              <a:ea typeface="+mn-ea"/>
              <a:cs typeface="+mn-cs"/>
            </a:endParaRPr>
          </a:p>
          <a:p>
            <a:r>
              <a:rPr lang="en-GB" sz="1200" b="1" kern="1200" dirty="0" smtClean="0">
                <a:solidFill>
                  <a:schemeClr val="tx1"/>
                </a:solidFill>
                <a:latin typeface="Times New Roman" pitchFamily="18" charset="0"/>
                <a:ea typeface="+mn-ea"/>
                <a:cs typeface="+mn-cs"/>
              </a:rPr>
              <a:t>Short-term migrants</a:t>
            </a:r>
            <a:r>
              <a:rPr lang="en-GB" sz="1200" kern="1200" dirty="0" smtClean="0">
                <a:solidFill>
                  <a:schemeClr val="tx1"/>
                </a:solidFill>
                <a:latin typeface="Times New Roman" pitchFamily="18" charset="0"/>
                <a:ea typeface="+mn-ea"/>
                <a:cs typeface="+mn-cs"/>
              </a:rPr>
              <a:t>: those people expected to stay for less than 12 months in a particular country, e.g. Foreign students doing courses of up to 1 year. </a:t>
            </a:r>
          </a:p>
          <a:p>
            <a:r>
              <a:rPr lang="en-GB" sz="1200" kern="1200" dirty="0" smtClean="0">
                <a:solidFill>
                  <a:schemeClr val="tx1"/>
                </a:solidFill>
                <a:latin typeface="Times New Roman" pitchFamily="18" charset="0"/>
                <a:ea typeface="+mn-ea"/>
                <a:cs typeface="+mn-cs"/>
              </a:rPr>
              <a:t>These are not counted in the population as they</a:t>
            </a:r>
            <a:r>
              <a:rPr lang="en-GB" sz="1200" kern="1200" baseline="0" dirty="0" smtClean="0">
                <a:solidFill>
                  <a:schemeClr val="tx1"/>
                </a:solidFill>
                <a:latin typeface="Times New Roman" pitchFamily="18" charset="0"/>
                <a:ea typeface="+mn-ea"/>
                <a:cs typeface="+mn-cs"/>
              </a:rPr>
              <a:t> are not usually resident, although they do require services. </a:t>
            </a:r>
            <a:endParaRPr lang="en-GB" sz="1200" kern="1200" dirty="0" smtClean="0">
              <a:solidFill>
                <a:schemeClr val="tx1"/>
              </a:solidFill>
              <a:latin typeface="Times New Roman" pitchFamily="18" charset="0"/>
              <a:ea typeface="+mn-ea"/>
              <a:cs typeface="+mn-cs"/>
            </a:endParaRP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A ‘</a:t>
            </a:r>
            <a:r>
              <a:rPr lang="en-GB" sz="1200" b="1" kern="1200" dirty="0" smtClean="0">
                <a:solidFill>
                  <a:schemeClr val="tx1"/>
                </a:solidFill>
                <a:latin typeface="Times New Roman" pitchFamily="18" charset="0"/>
                <a:ea typeface="+mn-ea"/>
                <a:cs typeface="+mn-cs"/>
              </a:rPr>
              <a:t>population estimate</a:t>
            </a:r>
            <a:r>
              <a:rPr lang="en-GB" sz="1200" kern="1200" dirty="0" smtClean="0">
                <a:solidFill>
                  <a:schemeClr val="tx1"/>
                </a:solidFill>
                <a:latin typeface="Times New Roman" pitchFamily="18" charset="0"/>
                <a:ea typeface="+mn-ea"/>
                <a:cs typeface="+mn-cs"/>
              </a:rPr>
              <a:t>’ is usually produced after the specified date, e.g. mid-year estimates (mye) 2015, are produced in 2016, are the estimates of the population at that date (June 30</a:t>
            </a:r>
            <a:r>
              <a:rPr lang="en-GB" sz="1200" kern="1200" baseline="30000" dirty="0" smtClean="0">
                <a:solidFill>
                  <a:schemeClr val="tx1"/>
                </a:solidFill>
                <a:latin typeface="Times New Roman" pitchFamily="18" charset="0"/>
                <a:ea typeface="+mn-ea"/>
                <a:cs typeface="+mn-cs"/>
              </a:rPr>
              <a:t>th</a:t>
            </a:r>
            <a:r>
              <a:rPr lang="en-GB" sz="1200" kern="1200" dirty="0" smtClean="0">
                <a:solidFill>
                  <a:schemeClr val="tx1"/>
                </a:solidFill>
                <a:latin typeface="Times New Roman" pitchFamily="18" charset="0"/>
                <a:ea typeface="+mn-ea"/>
                <a:cs typeface="+mn-cs"/>
              </a:rPr>
              <a:t>.2015). </a:t>
            </a: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A ‘</a:t>
            </a:r>
            <a:r>
              <a:rPr lang="en-GB" sz="1200" b="1" kern="1200" dirty="0" smtClean="0">
                <a:solidFill>
                  <a:schemeClr val="tx1"/>
                </a:solidFill>
                <a:latin typeface="Times New Roman" pitchFamily="18" charset="0"/>
                <a:ea typeface="+mn-ea"/>
                <a:cs typeface="+mn-cs"/>
              </a:rPr>
              <a:t>population projection</a:t>
            </a:r>
            <a:r>
              <a:rPr lang="en-GB" sz="1200" kern="1200" dirty="0" smtClean="0">
                <a:solidFill>
                  <a:schemeClr val="tx1"/>
                </a:solidFill>
                <a:latin typeface="Times New Roman" pitchFamily="18" charset="0"/>
                <a:ea typeface="+mn-ea"/>
                <a:cs typeface="+mn-cs"/>
              </a:rPr>
              <a:t>’  </a:t>
            </a:r>
            <a:br>
              <a:rPr lang="en-GB" sz="1200" kern="1200" dirty="0" smtClean="0">
                <a:solidFill>
                  <a:schemeClr val="tx1"/>
                </a:solidFill>
                <a:latin typeface="Times New Roman" pitchFamily="18" charset="0"/>
                <a:ea typeface="+mn-ea"/>
                <a:cs typeface="+mn-cs"/>
              </a:rPr>
            </a:br>
            <a:r>
              <a:rPr lang="en-GB" sz="1200" kern="1200" dirty="0" smtClean="0">
                <a:solidFill>
                  <a:schemeClr val="tx1"/>
                </a:solidFill>
                <a:latin typeface="Times New Roman" pitchFamily="18" charset="0"/>
                <a:ea typeface="+mn-ea"/>
                <a:cs typeface="+mn-cs"/>
              </a:rPr>
              <a:t>a) is produced using data from before the specified date, e.g. a projection for 2016 uses data from 2015 and possibly earlier, </a:t>
            </a:r>
          </a:p>
          <a:p>
            <a:r>
              <a:rPr lang="en-GB" sz="1200" kern="1200" dirty="0" smtClean="0">
                <a:solidFill>
                  <a:schemeClr val="tx1"/>
                </a:solidFill>
                <a:latin typeface="Times New Roman" pitchFamily="18" charset="0"/>
                <a:ea typeface="+mn-ea"/>
                <a:cs typeface="+mn-cs"/>
              </a:rPr>
              <a:t>b) has, for example, no pre-requisite that the area can accommodate the population, and </a:t>
            </a:r>
          </a:p>
          <a:p>
            <a:r>
              <a:rPr lang="en-GB" sz="1200" kern="1200" dirty="0" smtClean="0">
                <a:solidFill>
                  <a:schemeClr val="tx1"/>
                </a:solidFill>
                <a:latin typeface="Times New Roman" pitchFamily="18" charset="0"/>
                <a:ea typeface="+mn-ea"/>
                <a:cs typeface="+mn-cs"/>
              </a:rPr>
              <a:t>c) assumes that the future can be based on past trends and/or our understanding of the future, expressed in numerical form.</a:t>
            </a:r>
          </a:p>
          <a:p>
            <a:endParaRPr lang="en-GB" sz="1200" b="0" kern="1200" dirty="0" smtClean="0">
              <a:solidFill>
                <a:schemeClr val="tx1"/>
              </a:solidFill>
              <a:latin typeface="Times New Roman" pitchFamily="18" charset="0"/>
              <a:ea typeface="+mn-ea"/>
              <a:cs typeface="+mn-cs"/>
            </a:endParaRPr>
          </a:p>
          <a:p>
            <a:r>
              <a:rPr lang="en-GB" sz="1200" b="0" kern="1200" dirty="0" smtClean="0">
                <a:solidFill>
                  <a:schemeClr val="tx1"/>
                </a:solidFill>
                <a:latin typeface="Times New Roman" pitchFamily="18" charset="0"/>
                <a:ea typeface="+mn-ea"/>
                <a:cs typeface="+mn-cs"/>
              </a:rPr>
              <a:t>A</a:t>
            </a:r>
            <a:r>
              <a:rPr lang="en-GB" sz="1200" b="0" kern="1200" baseline="0" dirty="0" smtClean="0">
                <a:solidFill>
                  <a:schemeClr val="tx1"/>
                </a:solidFill>
                <a:latin typeface="Times New Roman" pitchFamily="18" charset="0"/>
                <a:ea typeface="+mn-ea"/>
                <a:cs typeface="+mn-cs"/>
              </a:rPr>
              <a:t> ‘</a:t>
            </a:r>
            <a:r>
              <a:rPr lang="en-GB" sz="1200" b="1" kern="1200" baseline="0" dirty="0" smtClean="0">
                <a:solidFill>
                  <a:schemeClr val="tx1"/>
                </a:solidFill>
                <a:latin typeface="Times New Roman" pitchFamily="18" charset="0"/>
                <a:ea typeface="+mn-ea"/>
                <a:cs typeface="+mn-cs"/>
              </a:rPr>
              <a:t>What if?</a:t>
            </a:r>
            <a:r>
              <a:rPr lang="en-GB" sz="1200" b="0" kern="1200" baseline="0" dirty="0" smtClean="0">
                <a:solidFill>
                  <a:schemeClr val="tx1"/>
                </a:solidFill>
                <a:latin typeface="Times New Roman" pitchFamily="18" charset="0"/>
                <a:ea typeface="+mn-ea"/>
                <a:cs typeface="+mn-cs"/>
              </a:rPr>
              <a:t>’ is a question which we pose to the data reflecting a possible future scenario.  </a:t>
            </a:r>
          </a:p>
          <a:p>
            <a:r>
              <a:rPr lang="en-GB" sz="1200" b="0" kern="1200" baseline="0" dirty="0" smtClean="0">
                <a:solidFill>
                  <a:schemeClr val="tx1"/>
                </a:solidFill>
                <a:latin typeface="Times New Roman" pitchFamily="18" charset="0"/>
                <a:ea typeface="+mn-ea"/>
                <a:cs typeface="+mn-cs"/>
              </a:rPr>
              <a:t>These normally reflect a particular issue associated with our understanding of the future.  </a:t>
            </a:r>
            <a:br>
              <a:rPr lang="en-GB" sz="1200" b="0" kern="1200" baseline="0" dirty="0" smtClean="0">
                <a:solidFill>
                  <a:schemeClr val="tx1"/>
                </a:solidFill>
                <a:latin typeface="Times New Roman" pitchFamily="18" charset="0"/>
                <a:ea typeface="+mn-ea"/>
                <a:cs typeface="+mn-cs"/>
              </a:rPr>
            </a:br>
            <a:r>
              <a:rPr lang="en-GB" sz="1200" b="0" kern="1200" baseline="0" dirty="0" smtClean="0">
                <a:solidFill>
                  <a:schemeClr val="tx1"/>
                </a:solidFill>
                <a:latin typeface="Times New Roman" pitchFamily="18" charset="0"/>
                <a:ea typeface="+mn-ea"/>
                <a:cs typeface="+mn-cs"/>
              </a:rPr>
              <a:t>For example, </a:t>
            </a:r>
          </a:p>
          <a:p>
            <a:r>
              <a:rPr lang="en-GB" sz="1200" b="0" kern="1200" baseline="0" dirty="0" smtClean="0">
                <a:solidFill>
                  <a:schemeClr val="tx1"/>
                </a:solidFill>
                <a:latin typeface="Times New Roman" pitchFamily="18" charset="0"/>
                <a:ea typeface="+mn-ea"/>
                <a:cs typeface="+mn-cs"/>
              </a:rPr>
              <a:t>“What would happen if an area could not accommodate all the projected population?” or </a:t>
            </a:r>
          </a:p>
          <a:p>
            <a:r>
              <a:rPr lang="en-GB" sz="1200" b="0" kern="1200" baseline="0" dirty="0" smtClean="0">
                <a:solidFill>
                  <a:schemeClr val="tx1"/>
                </a:solidFill>
                <a:latin typeface="Times New Roman" pitchFamily="18" charset="0"/>
                <a:ea typeface="+mn-ea"/>
                <a:cs typeface="+mn-cs"/>
              </a:rPr>
              <a:t>“What is the likely impact of a sudden change in the political/economic landscape on the future population and households and consequently on the number of new dwellings for an area?”</a:t>
            </a:r>
          </a:p>
          <a:p>
            <a:endParaRPr lang="en-GB" sz="1200" b="0" kern="1200" baseline="0" dirty="0" smtClean="0">
              <a:solidFill>
                <a:schemeClr val="tx1"/>
              </a:solidFill>
              <a:latin typeface="Times New Roman" pitchFamily="18" charset="0"/>
              <a:ea typeface="+mn-ea"/>
              <a:cs typeface="+mn-cs"/>
            </a:endParaRPr>
          </a:p>
        </p:txBody>
      </p:sp>
      <p:sp>
        <p:nvSpPr>
          <p:cNvPr id="34820" name="Slide Number Placeholder 3"/>
          <p:cNvSpPr>
            <a:spLocks noGrp="1"/>
          </p:cNvSpPr>
          <p:nvPr>
            <p:ph type="sldNum" sz="quarter" idx="5"/>
          </p:nvPr>
        </p:nvSpPr>
        <p:spPr>
          <a:noFill/>
        </p:spPr>
        <p:txBody>
          <a:bodyPr/>
          <a:lstStyle/>
          <a:p>
            <a:fld id="{763C0579-8062-4EE6-A78F-96B3CB0746E6}" type="slidenum">
              <a:rPr lang="en-US" smtClean="0"/>
              <a:pPr/>
              <a:t>3</a:t>
            </a:fld>
            <a:endParaRPr lang="en-US" dirty="0" smtClean="0"/>
          </a:p>
        </p:txBody>
      </p:sp>
    </p:spTree>
    <p:extLst>
      <p:ext uri="{BB962C8B-B14F-4D97-AF65-F5344CB8AC3E}">
        <p14:creationId xmlns:p14="http://schemas.microsoft.com/office/powerpoint/2010/main" val="1888020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Slide 4:</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r>
              <a:rPr lang="en-GB" sz="1200" kern="1200" dirty="0" smtClean="0">
                <a:solidFill>
                  <a:schemeClr val="tx1"/>
                </a:solidFill>
                <a:latin typeface="Times New Roman" pitchFamily="18" charset="0"/>
                <a:ea typeface="+mn-ea"/>
                <a:cs typeface="+mn-cs"/>
              </a:rPr>
              <a:t>We use the Cohort survival method.  However, unlike ONS which, in their projections, constrain the sum of the districts to the England total, TWRI would generally start with an individual local authority, build up the projected population and then aggregate to the appropriate Region. </a:t>
            </a: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This is a bottom-up approach, rather than a top-down  approach.</a:t>
            </a:r>
          </a:p>
          <a:p>
            <a:r>
              <a:rPr lang="en-GB" sz="1200" kern="1200" dirty="0" smtClean="0">
                <a:solidFill>
                  <a:schemeClr val="tx1"/>
                </a:solidFill>
                <a:latin typeface="Times New Roman" pitchFamily="18" charset="0"/>
                <a:ea typeface="+mn-ea"/>
                <a:cs typeface="+mn-cs"/>
              </a:rPr>
              <a:t/>
            </a:r>
            <a:br>
              <a:rPr lang="en-GB" sz="1200" kern="1200" dirty="0" smtClean="0">
                <a:solidFill>
                  <a:schemeClr val="tx1"/>
                </a:solidFill>
                <a:latin typeface="Times New Roman" pitchFamily="18" charset="0"/>
                <a:ea typeface="+mn-ea"/>
                <a:cs typeface="+mn-cs"/>
              </a:rPr>
            </a:br>
            <a:r>
              <a:rPr lang="en-GB" sz="1200" kern="1200" dirty="0" smtClean="0">
                <a:solidFill>
                  <a:schemeClr val="tx1"/>
                </a:solidFill>
                <a:latin typeface="Times New Roman" pitchFamily="18" charset="0"/>
                <a:ea typeface="+mn-ea"/>
                <a:cs typeface="+mn-cs"/>
              </a:rPr>
              <a:t>For each single year of age and sex, we take the </a:t>
            </a:r>
            <a:r>
              <a:rPr lang="en-GB" sz="1200" b="1" kern="1200" dirty="0" smtClean="0">
                <a:solidFill>
                  <a:schemeClr val="tx1"/>
                </a:solidFill>
                <a:latin typeface="Times New Roman" pitchFamily="18" charset="0"/>
                <a:ea typeface="+mn-ea"/>
                <a:cs typeface="+mn-cs"/>
              </a:rPr>
              <a:t>mid-year estimate</a:t>
            </a:r>
            <a:r>
              <a:rPr lang="en-GB" sz="1200" kern="1200" dirty="0" smtClean="0">
                <a:solidFill>
                  <a:schemeClr val="tx1"/>
                </a:solidFill>
                <a:latin typeface="Times New Roman" pitchFamily="18" charset="0"/>
                <a:ea typeface="+mn-ea"/>
                <a:cs typeface="+mn-cs"/>
              </a:rPr>
              <a:t>, add in projected births and subtract projected deaths, but we </a:t>
            </a:r>
            <a:r>
              <a:rPr lang="en-GB" sz="1200" u="sng" kern="1200" dirty="0" smtClean="0">
                <a:solidFill>
                  <a:schemeClr val="tx1"/>
                </a:solidFill>
                <a:latin typeface="Times New Roman" pitchFamily="18" charset="0"/>
                <a:ea typeface="+mn-ea"/>
                <a:cs typeface="+mn-cs"/>
              </a:rPr>
              <a:t>may/may not</a:t>
            </a:r>
            <a:r>
              <a:rPr lang="en-GB" sz="1200" kern="1200" dirty="0" smtClean="0">
                <a:solidFill>
                  <a:schemeClr val="tx1"/>
                </a:solidFill>
                <a:latin typeface="Times New Roman" pitchFamily="18" charset="0"/>
                <a:ea typeface="+mn-ea"/>
                <a:cs typeface="+mn-cs"/>
              </a:rPr>
              <a:t> allow for migration, to produce the next year’s projected figure.  </a:t>
            </a: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In general, we would do this for a particular district and for larger areas aggregate the results. We can obviously aggregate different single year age-groups to provide say those aged under 16, those aged 16-64 and those aged 65 and over.  </a:t>
            </a: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We have, however, additionally, applied the general ONS methods for England to produce the corresponding population projections, but</a:t>
            </a:r>
            <a:r>
              <a:rPr lang="en-GB" sz="1200" kern="1200" baseline="0" dirty="0" smtClean="0">
                <a:solidFill>
                  <a:schemeClr val="tx1"/>
                </a:solidFill>
                <a:latin typeface="Times New Roman" pitchFamily="18" charset="0"/>
                <a:ea typeface="+mn-ea"/>
                <a:cs typeface="+mn-cs"/>
              </a:rPr>
              <a:t> as we shall see with specific changes</a:t>
            </a:r>
            <a:r>
              <a:rPr lang="en-GB" sz="1200" kern="1200" dirty="0" smtClean="0">
                <a:solidFill>
                  <a:schemeClr val="tx1"/>
                </a:solidFill>
                <a:latin typeface="Times New Roman" pitchFamily="18" charset="0"/>
                <a:ea typeface="+mn-ea"/>
                <a:cs typeface="+mn-cs"/>
              </a:rPr>
              <a:t>.</a:t>
            </a: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Using this we will present the results of both ONS and TWRI projections.  This helps to understand differences in the projections. </a:t>
            </a:r>
            <a:endParaRPr lang="en-GB" sz="1200" b="1" i="1" kern="1200" dirty="0" smtClean="0">
              <a:solidFill>
                <a:schemeClr val="tx1"/>
              </a:solidFill>
              <a:latin typeface="Times New Roman" pitchFamily="18" charset="0"/>
              <a:ea typeface="+mn-ea"/>
              <a:cs typeface="+mn-cs"/>
            </a:endParaRPr>
          </a:p>
        </p:txBody>
      </p:sp>
      <p:sp>
        <p:nvSpPr>
          <p:cNvPr id="34820" name="Slide Number Placeholder 3"/>
          <p:cNvSpPr>
            <a:spLocks noGrp="1"/>
          </p:cNvSpPr>
          <p:nvPr>
            <p:ph type="sldNum" sz="quarter" idx="5"/>
          </p:nvPr>
        </p:nvSpPr>
        <p:spPr>
          <a:noFill/>
        </p:spPr>
        <p:txBody>
          <a:bodyPr/>
          <a:lstStyle/>
          <a:p>
            <a:fld id="{763C0579-8062-4EE6-A78F-96B3CB0746E6}" type="slidenum">
              <a:rPr lang="en-US" smtClean="0"/>
              <a:pPr/>
              <a:t>4</a:t>
            </a:fld>
            <a:endParaRPr lang="en-US" dirty="0" smtClean="0"/>
          </a:p>
        </p:txBody>
      </p:sp>
    </p:spTree>
    <p:extLst>
      <p:ext uri="{BB962C8B-B14F-4D97-AF65-F5344CB8AC3E}">
        <p14:creationId xmlns:p14="http://schemas.microsoft.com/office/powerpoint/2010/main" val="4158777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GB" sz="1200" kern="1200" dirty="0" smtClean="0">
                <a:solidFill>
                  <a:schemeClr val="tx1"/>
                </a:solidFill>
                <a:latin typeface="Times New Roman" pitchFamily="18" charset="0"/>
                <a:ea typeface="+mn-ea"/>
                <a:cs typeface="+mn-cs"/>
              </a:rPr>
              <a:t>Slide 5:</a:t>
            </a: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We can produce</a:t>
            </a:r>
            <a:r>
              <a:rPr lang="en-GB" sz="1200" kern="1200" baseline="0" dirty="0" smtClean="0">
                <a:solidFill>
                  <a:schemeClr val="tx1"/>
                </a:solidFill>
                <a:latin typeface="Times New Roman" pitchFamily="18" charset="0"/>
                <a:ea typeface="+mn-ea"/>
                <a:cs typeface="+mn-cs"/>
              </a:rPr>
              <a:t> a variety of scenarios, to suit the users understanding of their area, possibly reflecting their understanding of change data.  </a:t>
            </a:r>
            <a:br>
              <a:rPr lang="en-GB" sz="1200" kern="1200" baseline="0" dirty="0" smtClean="0">
                <a:solidFill>
                  <a:schemeClr val="tx1"/>
                </a:solidFill>
                <a:latin typeface="Times New Roman" pitchFamily="18" charset="0"/>
                <a:ea typeface="+mn-ea"/>
                <a:cs typeface="+mn-cs"/>
              </a:rPr>
            </a:br>
            <a:r>
              <a:rPr lang="en-GB" sz="1200" kern="1200" baseline="0" dirty="0" smtClean="0">
                <a:solidFill>
                  <a:schemeClr val="tx1"/>
                </a:solidFill>
                <a:latin typeface="Times New Roman" pitchFamily="18" charset="0"/>
                <a:ea typeface="+mn-ea"/>
                <a:cs typeface="+mn-cs"/>
              </a:rPr>
              <a:t>However, for this presentation, I want to concentrate on a simple model and then consider some “What ifs?”</a:t>
            </a:r>
          </a:p>
          <a:p>
            <a:r>
              <a:rPr lang="en-GB" sz="1200" kern="1200" baseline="0" dirty="0" smtClean="0">
                <a:solidFill>
                  <a:schemeClr val="tx1"/>
                </a:solidFill>
                <a:latin typeface="Times New Roman" pitchFamily="18" charset="0"/>
                <a:ea typeface="+mn-ea"/>
                <a:cs typeface="+mn-cs"/>
              </a:rPr>
              <a:t>There is no limit to the number of “What ifs?”.</a:t>
            </a:r>
            <a:endParaRPr lang="en-GB" sz="1200" kern="1200" dirty="0" smtClean="0">
              <a:solidFill>
                <a:schemeClr val="tx1"/>
              </a:solidFill>
              <a:latin typeface="Times New Roman" pitchFamily="18" charset="0"/>
              <a:ea typeface="+mn-ea"/>
              <a:cs typeface="+mn-cs"/>
            </a:endParaRPr>
          </a:p>
        </p:txBody>
      </p:sp>
      <p:sp>
        <p:nvSpPr>
          <p:cNvPr id="34820" name="Slide Number Placeholder 3"/>
          <p:cNvSpPr>
            <a:spLocks noGrp="1"/>
          </p:cNvSpPr>
          <p:nvPr>
            <p:ph type="sldNum" sz="quarter" idx="5"/>
          </p:nvPr>
        </p:nvSpPr>
        <p:spPr>
          <a:noFill/>
        </p:spPr>
        <p:txBody>
          <a:bodyPr/>
          <a:lstStyle/>
          <a:p>
            <a:fld id="{763C0579-8062-4EE6-A78F-96B3CB0746E6}" type="slidenum">
              <a:rPr lang="en-US" smtClean="0"/>
              <a:pPr/>
              <a:t>5</a:t>
            </a:fld>
            <a:endParaRPr lang="en-US" dirty="0" smtClean="0"/>
          </a:p>
        </p:txBody>
      </p:sp>
    </p:spTree>
    <p:extLst>
      <p:ext uri="{BB962C8B-B14F-4D97-AF65-F5344CB8AC3E}">
        <p14:creationId xmlns:p14="http://schemas.microsoft.com/office/powerpoint/2010/main" val="4007715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GB" sz="1200" kern="1200" dirty="0" smtClean="0">
                <a:solidFill>
                  <a:schemeClr val="tx1"/>
                </a:solidFill>
                <a:latin typeface="Times New Roman" pitchFamily="18" charset="0"/>
                <a:ea typeface="+mn-ea"/>
                <a:cs typeface="+mn-cs"/>
              </a:rPr>
              <a:t>Slide 7:</a:t>
            </a: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In this next three slides</a:t>
            </a:r>
            <a:r>
              <a:rPr lang="en-GB" sz="1200" kern="1200" baseline="0" dirty="0" smtClean="0">
                <a:solidFill>
                  <a:schemeClr val="tx1"/>
                </a:solidFill>
                <a:latin typeface="Times New Roman" pitchFamily="18" charset="0"/>
                <a:ea typeface="+mn-ea"/>
                <a:cs typeface="+mn-cs"/>
              </a:rPr>
              <a:t> we will question trends in fertility, mortality and in projected international net migration.</a:t>
            </a:r>
            <a:br>
              <a:rPr lang="en-GB" sz="1200" kern="1200" baseline="0" dirty="0" smtClean="0">
                <a:solidFill>
                  <a:schemeClr val="tx1"/>
                </a:solidFill>
                <a:latin typeface="Times New Roman" pitchFamily="18" charset="0"/>
                <a:ea typeface="+mn-ea"/>
                <a:cs typeface="+mn-cs"/>
              </a:rPr>
            </a:br>
            <a:endParaRPr lang="en-GB" sz="1200" kern="120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For birth rates we use the last 6 years rates.</a:t>
            </a:r>
            <a:r>
              <a:rPr lang="en-GB" sz="1200" dirty="0" smtClean="0"/>
              <a:t> </a:t>
            </a:r>
            <a:r>
              <a:rPr lang="en-GB" sz="1200" kern="1200" baseline="0" dirty="0" smtClean="0">
                <a:solidFill>
                  <a:schemeClr val="tx1"/>
                </a:solidFill>
                <a:latin typeface="Times New Roman" pitchFamily="18" charset="0"/>
                <a:ea typeface="+mn-ea"/>
                <a:cs typeface="+mn-cs"/>
              </a:rPr>
              <a:t>(ONS use the last 5 years).</a:t>
            </a:r>
            <a:endParaRPr lang="en-GB" sz="1200" dirty="0" smtClean="0"/>
          </a:p>
          <a:p>
            <a:pPr marL="342900" indent="-342900">
              <a:spcBef>
                <a:spcPct val="0"/>
              </a:spcBef>
              <a:buFontTx/>
              <a:buNone/>
            </a:pPr>
            <a:r>
              <a:rPr lang="en-GB" sz="1200" dirty="0" smtClean="0"/>
              <a:t>If, instead we used average of last 3 years, then, to 2040, there would be</a:t>
            </a:r>
          </a:p>
          <a:p>
            <a:pPr marL="342900" indent="-342900">
              <a:spcBef>
                <a:spcPct val="0"/>
              </a:spcBef>
              <a:buFontTx/>
              <a:buChar char="•"/>
            </a:pPr>
            <a:r>
              <a:rPr lang="en-GB" sz="1200" dirty="0" smtClean="0"/>
              <a:t>2% less births, </a:t>
            </a:r>
          </a:p>
          <a:p>
            <a:pPr marL="342900" indent="-342900">
              <a:spcBef>
                <a:spcPct val="0"/>
              </a:spcBef>
              <a:buFontTx/>
              <a:buChar char="•"/>
            </a:pPr>
            <a:r>
              <a:rPr lang="en-GB" sz="1200" dirty="0" smtClean="0"/>
              <a:t>370,000 (0.6%) fewer people, but just</a:t>
            </a:r>
          </a:p>
          <a:p>
            <a:pPr marL="342900" indent="-342900">
              <a:spcBef>
                <a:spcPct val="0"/>
              </a:spcBef>
              <a:buFontTx/>
              <a:buChar char="•"/>
            </a:pPr>
            <a:r>
              <a:rPr lang="en-GB" sz="1200" dirty="0" smtClean="0"/>
              <a:t>17,000 (0.06%) less households by 2040.</a:t>
            </a:r>
          </a:p>
          <a:p>
            <a:pPr marL="342900" indent="-342900">
              <a:spcBef>
                <a:spcPct val="0"/>
              </a:spcBef>
              <a:buFontTx/>
              <a:buChar char="•"/>
            </a:pPr>
            <a:r>
              <a:rPr lang="en-GB" sz="1200" dirty="0" smtClean="0"/>
              <a:t>As it makes only a little difference to the number of households, we will use the average of the last 6 years.</a:t>
            </a:r>
          </a:p>
          <a:p>
            <a:pPr marL="342900" indent="-342900">
              <a:spcBef>
                <a:spcPct val="0"/>
              </a:spcBef>
              <a:buFontTx/>
              <a:buChar char="•"/>
            </a:pPr>
            <a:r>
              <a:rPr lang="en-GB" sz="1200" dirty="0" smtClean="0"/>
              <a:t>This will allow</a:t>
            </a:r>
            <a:r>
              <a:rPr lang="en-GB" sz="1200" baseline="0" dirty="0" smtClean="0"/>
              <a:t> for a slight increase over the current low rate.</a:t>
            </a:r>
            <a:endParaRPr lang="en-GB" sz="1200" kern="1200" baseline="0" dirty="0" smtClean="0">
              <a:solidFill>
                <a:schemeClr val="tx1"/>
              </a:solidFill>
              <a:latin typeface="Times New Roman" pitchFamily="18" charset="0"/>
              <a:ea typeface="+mn-ea"/>
              <a:cs typeface="+mn-cs"/>
            </a:endParaRPr>
          </a:p>
          <a:p>
            <a:endParaRPr lang="en-GB" sz="1200" kern="1200" baseline="0" dirty="0" smtClean="0">
              <a:solidFill>
                <a:schemeClr val="tx1"/>
              </a:solidFill>
              <a:latin typeface="Times New Roman" pitchFamily="18" charset="0"/>
              <a:ea typeface="+mn-ea"/>
              <a:cs typeface="+mn-cs"/>
            </a:endParaRPr>
          </a:p>
        </p:txBody>
      </p:sp>
      <p:sp>
        <p:nvSpPr>
          <p:cNvPr id="34820" name="Slide Number Placeholder 3"/>
          <p:cNvSpPr>
            <a:spLocks noGrp="1"/>
          </p:cNvSpPr>
          <p:nvPr>
            <p:ph type="sldNum" sz="quarter" idx="5"/>
          </p:nvPr>
        </p:nvSpPr>
        <p:spPr>
          <a:noFill/>
        </p:spPr>
        <p:txBody>
          <a:bodyPr/>
          <a:lstStyle/>
          <a:p>
            <a:fld id="{763C0579-8062-4EE6-A78F-96B3CB0746E6}" type="slidenum">
              <a:rPr lang="en-US" smtClean="0"/>
              <a:pPr/>
              <a:t>6</a:t>
            </a:fld>
            <a:endParaRPr lang="en-US" dirty="0" smtClean="0"/>
          </a:p>
        </p:txBody>
      </p:sp>
    </p:spTree>
    <p:extLst>
      <p:ext uri="{BB962C8B-B14F-4D97-AF65-F5344CB8AC3E}">
        <p14:creationId xmlns:p14="http://schemas.microsoft.com/office/powerpoint/2010/main" val="1553944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GB" sz="1200" kern="1200" dirty="0" smtClean="0">
                <a:solidFill>
                  <a:schemeClr val="tx1"/>
                </a:solidFill>
                <a:latin typeface="Times New Roman" pitchFamily="18" charset="0"/>
                <a:ea typeface="+mn-ea"/>
                <a:cs typeface="+mn-cs"/>
              </a:rPr>
              <a:t>Slide 7:</a:t>
            </a:r>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The crude death rates </a:t>
            </a:r>
            <a:r>
              <a:rPr lang="en-GB" sz="1200" b="1" u="sng" kern="1200" baseline="0" dirty="0" smtClean="0">
                <a:solidFill>
                  <a:schemeClr val="tx1"/>
                </a:solidFill>
                <a:latin typeface="Times New Roman" pitchFamily="18" charset="0"/>
                <a:ea typeface="+mn-ea"/>
                <a:cs typeface="+mn-cs"/>
              </a:rPr>
              <a:t>declined</a:t>
            </a:r>
            <a:r>
              <a:rPr lang="en-GB" sz="1200" kern="1200" baseline="0" dirty="0" smtClean="0">
                <a:solidFill>
                  <a:schemeClr val="tx1"/>
                </a:solidFill>
                <a:latin typeface="Times New Roman" pitchFamily="18" charset="0"/>
                <a:ea typeface="+mn-ea"/>
                <a:cs typeface="+mn-cs"/>
              </a:rPr>
              <a:t> by about 1.5% per year over the 12 years 2001/02 to 2013/14, leading to increased life expectancy. </a:t>
            </a:r>
          </a:p>
          <a:p>
            <a:r>
              <a:rPr lang="en-GB" sz="1200" b="1" kern="1200" baseline="0" dirty="0" smtClean="0">
                <a:solidFill>
                  <a:schemeClr val="tx1"/>
                </a:solidFill>
                <a:latin typeface="Times New Roman" pitchFamily="18" charset="0"/>
                <a:ea typeface="+mn-ea"/>
                <a:cs typeface="+mn-cs"/>
              </a:rPr>
              <a:t>The chart, overleaf, shows this in pictorial form. </a:t>
            </a:r>
            <a:r>
              <a:rPr lang="en-GB" sz="1200" kern="1200" baseline="0" dirty="0" smtClean="0">
                <a:solidFill>
                  <a:schemeClr val="tx1"/>
                </a:solidFill>
                <a:latin typeface="Times New Roman" pitchFamily="18" charset="0"/>
                <a:ea typeface="+mn-ea"/>
                <a:cs typeface="+mn-cs"/>
              </a:rPr>
              <a:t/>
            </a:r>
            <a:br>
              <a:rPr lang="en-GB" sz="1200" kern="1200" baseline="0" dirty="0" smtClean="0">
                <a:solidFill>
                  <a:schemeClr val="tx1"/>
                </a:solidFill>
                <a:latin typeface="Times New Roman" pitchFamily="18" charset="0"/>
                <a:ea typeface="+mn-ea"/>
                <a:cs typeface="+mn-cs"/>
              </a:rPr>
            </a:br>
            <a:r>
              <a:rPr lang="en-GB" sz="1200" kern="1200" baseline="0" dirty="0" smtClean="0">
                <a:solidFill>
                  <a:schemeClr val="tx1"/>
                </a:solidFill>
                <a:latin typeface="Times New Roman" pitchFamily="18" charset="0"/>
                <a:ea typeface="+mn-ea"/>
                <a:cs typeface="+mn-cs"/>
              </a:rPr>
              <a:t>Had we used this data we would have projected, by age and sex, assuming the same decline from 2014 and 2015. </a:t>
            </a:r>
            <a:br>
              <a:rPr lang="en-GB" sz="1200" kern="1200" baseline="0" dirty="0" smtClean="0">
                <a:solidFill>
                  <a:schemeClr val="tx1"/>
                </a:solidFill>
                <a:latin typeface="Times New Roman" pitchFamily="18" charset="0"/>
                <a:ea typeface="+mn-ea"/>
                <a:cs typeface="+mn-cs"/>
              </a:rPr>
            </a:br>
            <a:r>
              <a:rPr lang="en-GB" sz="1200" kern="1200" baseline="0" dirty="0" smtClean="0">
                <a:solidFill>
                  <a:schemeClr val="tx1"/>
                </a:solidFill>
                <a:latin typeface="Times New Roman" pitchFamily="18" charset="0"/>
                <a:ea typeface="+mn-ea"/>
                <a:cs typeface="+mn-cs"/>
              </a:rPr>
              <a:t>However, the actual death rates for both 2014/15 and 2015/16 show that this is not the case.  </a:t>
            </a:r>
          </a:p>
          <a:p>
            <a:r>
              <a:rPr lang="en-GB" sz="1200" kern="1200" baseline="0" dirty="0" smtClean="0">
                <a:solidFill>
                  <a:schemeClr val="tx1"/>
                </a:solidFill>
                <a:latin typeface="Times New Roman" pitchFamily="18" charset="0"/>
                <a:ea typeface="+mn-ea"/>
                <a:cs typeface="+mn-cs"/>
              </a:rPr>
              <a:t/>
            </a:r>
            <a:br>
              <a:rPr lang="en-GB" sz="1200" kern="1200" baseline="0" dirty="0" smtClean="0">
                <a:solidFill>
                  <a:schemeClr val="tx1"/>
                </a:solidFill>
                <a:latin typeface="Times New Roman" pitchFamily="18" charset="0"/>
                <a:ea typeface="+mn-ea"/>
                <a:cs typeface="+mn-cs"/>
              </a:rPr>
            </a:br>
            <a:r>
              <a:rPr lang="en-GB" sz="1200" kern="1200" baseline="0" dirty="0" smtClean="0">
                <a:solidFill>
                  <a:schemeClr val="tx1"/>
                </a:solidFill>
                <a:latin typeface="Times New Roman" pitchFamily="18" charset="0"/>
                <a:ea typeface="+mn-ea"/>
                <a:cs typeface="+mn-cs"/>
              </a:rPr>
              <a:t>The rates for these years are considerably higher than the trend figures. </a:t>
            </a:r>
          </a:p>
          <a:p>
            <a:r>
              <a:rPr lang="en-GB" sz="1200" kern="1200" baseline="0" dirty="0" smtClean="0">
                <a:solidFill>
                  <a:schemeClr val="tx1"/>
                </a:solidFill>
                <a:latin typeface="Times New Roman" pitchFamily="18" charset="0"/>
                <a:ea typeface="+mn-ea"/>
                <a:cs typeface="+mn-cs"/>
              </a:rPr>
              <a:t>Hence we cannot assume the decline will continue at the same rate as before.  </a:t>
            </a:r>
          </a:p>
          <a:p>
            <a:r>
              <a:rPr lang="en-GB" sz="1200" kern="1200" baseline="0" dirty="0" smtClean="0">
                <a:solidFill>
                  <a:schemeClr val="tx1"/>
                </a:solidFill>
                <a:latin typeface="Times New Roman" pitchFamily="18" charset="0"/>
                <a:ea typeface="+mn-ea"/>
                <a:cs typeface="+mn-cs"/>
              </a:rPr>
              <a:t>We would, nevertheless, expect rates to reduce, rather than be the same, or higher.  </a:t>
            </a:r>
          </a:p>
          <a:p>
            <a:r>
              <a:rPr lang="en-GB" sz="1200" kern="1200" baseline="0" dirty="0" smtClean="0">
                <a:solidFill>
                  <a:schemeClr val="tx1"/>
                </a:solidFill>
                <a:latin typeface="Times New Roman" pitchFamily="18" charset="0"/>
                <a:ea typeface="+mn-ea"/>
                <a:cs typeface="+mn-cs"/>
              </a:rPr>
              <a:t>Hence we will assume that it takes twice as many years to get the same level of improvement in life expectancy as it did in the early part of the century.  </a:t>
            </a:r>
          </a:p>
          <a:p>
            <a:r>
              <a:rPr lang="en-GB" sz="1200" kern="1200" baseline="0" dirty="0" smtClean="0">
                <a:solidFill>
                  <a:schemeClr val="tx1"/>
                </a:solidFill>
                <a:latin typeface="Times New Roman" pitchFamily="18" charset="0"/>
                <a:ea typeface="+mn-ea"/>
                <a:cs typeface="+mn-cs"/>
              </a:rPr>
              <a:t>That is, instead of taking 13 years to reduce the same percentage, it will take 26 years.</a:t>
            </a:r>
          </a:p>
        </p:txBody>
      </p:sp>
      <p:sp>
        <p:nvSpPr>
          <p:cNvPr id="34820" name="Slide Number Placeholder 3"/>
          <p:cNvSpPr>
            <a:spLocks noGrp="1"/>
          </p:cNvSpPr>
          <p:nvPr>
            <p:ph type="sldNum" sz="quarter" idx="5"/>
          </p:nvPr>
        </p:nvSpPr>
        <p:spPr>
          <a:noFill/>
        </p:spPr>
        <p:txBody>
          <a:bodyPr/>
          <a:lstStyle/>
          <a:p>
            <a:fld id="{763C0579-8062-4EE6-A78F-96B3CB0746E6}" type="slidenum">
              <a:rPr lang="en-US" smtClean="0"/>
              <a:pPr/>
              <a:t>7</a:t>
            </a:fld>
            <a:endParaRPr lang="en-US" dirty="0" smtClean="0"/>
          </a:p>
        </p:txBody>
      </p:sp>
    </p:spTree>
    <p:extLst>
      <p:ext uri="{BB962C8B-B14F-4D97-AF65-F5344CB8AC3E}">
        <p14:creationId xmlns:p14="http://schemas.microsoft.com/office/powerpoint/2010/main" val="1413322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GB" sz="1200" kern="1200" baseline="0" dirty="0" smtClean="0">
                <a:solidFill>
                  <a:schemeClr val="tx1"/>
                </a:solidFill>
                <a:latin typeface="Times New Roman" pitchFamily="18" charset="0"/>
                <a:ea typeface="+mn-ea"/>
                <a:cs typeface="+mn-cs"/>
              </a:rPr>
              <a:t>Slide 8:</a:t>
            </a:r>
          </a:p>
          <a:p>
            <a:r>
              <a:rPr lang="en-GB" sz="1200" kern="1200" baseline="0" dirty="0" smtClean="0">
                <a:solidFill>
                  <a:schemeClr val="tx1"/>
                </a:solidFill>
                <a:latin typeface="Times New Roman" pitchFamily="18" charset="0"/>
                <a:ea typeface="+mn-ea"/>
                <a:cs typeface="+mn-cs"/>
              </a:rPr>
              <a:t>The chart clearly demonstrates the decline in death rates, leading to longer life expectancy.</a:t>
            </a:r>
          </a:p>
          <a:p>
            <a:r>
              <a:rPr lang="en-GB" sz="1200" kern="1200" baseline="0" dirty="0" smtClean="0">
                <a:solidFill>
                  <a:schemeClr val="tx1"/>
                </a:solidFill>
                <a:latin typeface="Times New Roman" pitchFamily="18" charset="0"/>
                <a:ea typeface="+mn-ea"/>
                <a:cs typeface="+mn-cs"/>
              </a:rPr>
              <a:t>However, for 2014/15 &amp; 2015/16 the rates are well above what would have been projected by the trend.</a:t>
            </a:r>
          </a:p>
          <a:p>
            <a:r>
              <a:rPr lang="en-GB" sz="1200" kern="1200" baseline="0" dirty="0" smtClean="0">
                <a:solidFill>
                  <a:schemeClr val="tx1"/>
                </a:solidFill>
                <a:latin typeface="Times New Roman" pitchFamily="18" charset="0"/>
                <a:ea typeface="+mn-ea"/>
                <a:cs typeface="+mn-cs"/>
              </a:rPr>
              <a:t>The blue line is not quite straight, but it never becomes negative. </a:t>
            </a:r>
          </a:p>
        </p:txBody>
      </p:sp>
      <p:sp>
        <p:nvSpPr>
          <p:cNvPr id="34820" name="Slide Number Placeholder 3"/>
          <p:cNvSpPr>
            <a:spLocks noGrp="1"/>
          </p:cNvSpPr>
          <p:nvPr>
            <p:ph type="sldNum" sz="quarter" idx="5"/>
          </p:nvPr>
        </p:nvSpPr>
        <p:spPr>
          <a:noFill/>
        </p:spPr>
        <p:txBody>
          <a:bodyPr/>
          <a:lstStyle/>
          <a:p>
            <a:fld id="{763C0579-8062-4EE6-A78F-96B3CB0746E6}" type="slidenum">
              <a:rPr lang="en-US" smtClean="0"/>
              <a:pPr/>
              <a:t>8</a:t>
            </a:fld>
            <a:endParaRPr lang="en-US" dirty="0" smtClean="0"/>
          </a:p>
        </p:txBody>
      </p:sp>
    </p:spTree>
    <p:extLst>
      <p:ext uri="{BB962C8B-B14F-4D97-AF65-F5344CB8AC3E}">
        <p14:creationId xmlns:p14="http://schemas.microsoft.com/office/powerpoint/2010/main" val="955618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GB" sz="1200" kern="1200" dirty="0" smtClean="0">
                <a:solidFill>
                  <a:schemeClr val="tx1"/>
                </a:solidFill>
                <a:latin typeface="Times New Roman" pitchFamily="18" charset="0"/>
                <a:ea typeface="+mn-ea"/>
                <a:cs typeface="+mn-cs"/>
              </a:rPr>
              <a:t>Slide 9:</a:t>
            </a:r>
          </a:p>
          <a:p>
            <a:endParaRPr lang="en-GB" sz="1200" kern="1200" dirty="0" smtClean="0">
              <a:solidFill>
                <a:schemeClr val="tx1"/>
              </a:solidFill>
              <a:latin typeface="Times New Roman" pitchFamily="18" charset="0"/>
              <a:ea typeface="+mn-ea"/>
              <a:cs typeface="+mn-cs"/>
            </a:endParaRPr>
          </a:p>
          <a:p>
            <a:r>
              <a:rPr lang="en-GB" sz="1200" kern="1200" dirty="0" smtClean="0">
                <a:solidFill>
                  <a:schemeClr val="tx1"/>
                </a:solidFill>
                <a:latin typeface="Times New Roman" pitchFamily="18" charset="0"/>
                <a:ea typeface="+mn-ea"/>
                <a:cs typeface="+mn-cs"/>
              </a:rPr>
              <a:t>There is a</a:t>
            </a:r>
            <a:r>
              <a:rPr lang="en-GB" sz="1200" kern="1200" baseline="0" dirty="0" smtClean="0">
                <a:solidFill>
                  <a:schemeClr val="tx1"/>
                </a:solidFill>
                <a:latin typeface="Times New Roman" pitchFamily="18" charset="0"/>
                <a:ea typeface="+mn-ea"/>
                <a:cs typeface="+mn-cs"/>
              </a:rPr>
              <a:t> question about what the future migration will be.  Leaving aside for the time being any major changes as a result of political issues, we look at the figures for international in- and out- migrants. There were, into England, 3m International in-migrants over the 6 year period 2009 to 2015.  Similarly there were 1.7m who left.  This implies a growth of 1.3m over the 6 year period, a growth of some 220,000 per year.</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However, ONS assume, for beyond 2020, in their Principal projection a figure of 170,000.  </a:t>
            </a:r>
            <a:br>
              <a:rPr lang="en-GB" sz="1200" kern="1200" baseline="0" dirty="0" smtClean="0">
                <a:solidFill>
                  <a:schemeClr val="tx1"/>
                </a:solidFill>
                <a:latin typeface="Times New Roman" pitchFamily="18" charset="0"/>
                <a:ea typeface="+mn-ea"/>
                <a:cs typeface="+mn-cs"/>
              </a:rPr>
            </a:br>
            <a:r>
              <a:rPr lang="en-GB" sz="1200" kern="1200" baseline="0" dirty="0" smtClean="0">
                <a:solidFill>
                  <a:schemeClr val="tx1"/>
                </a:solidFill>
                <a:latin typeface="Times New Roman" pitchFamily="18" charset="0"/>
                <a:ea typeface="+mn-ea"/>
                <a:cs typeface="+mn-cs"/>
              </a:rPr>
              <a:t>It would appear that this is at least questionable; a much better figure would be near 220,000, a difference of 50,000 per year or 1m (or so) extra people by 2040.</a:t>
            </a:r>
          </a:p>
          <a:p>
            <a:endParaRPr lang="en-GB" sz="1200" kern="1200" baseline="0" dirty="0" smtClean="0">
              <a:solidFill>
                <a:schemeClr val="tx1"/>
              </a:solidFill>
              <a:latin typeface="Times New Roman" pitchFamily="18" charset="0"/>
              <a:ea typeface="+mn-ea"/>
              <a:cs typeface="+mn-cs"/>
            </a:endParaRPr>
          </a:p>
          <a:p>
            <a:r>
              <a:rPr lang="en-GB" sz="1200" kern="1200" baseline="0" dirty="0" smtClean="0">
                <a:solidFill>
                  <a:schemeClr val="tx1"/>
                </a:solidFill>
                <a:latin typeface="Times New Roman" pitchFamily="18" charset="0"/>
                <a:ea typeface="+mn-ea"/>
                <a:cs typeface="+mn-cs"/>
              </a:rPr>
              <a:t>Having said this when we include both </a:t>
            </a:r>
            <a:r>
              <a:rPr lang="en-GB" sz="1200" b="1" kern="1200" baseline="0" dirty="0" smtClean="0">
                <a:solidFill>
                  <a:schemeClr val="tx1"/>
                </a:solidFill>
                <a:latin typeface="Times New Roman" pitchFamily="18" charset="0"/>
                <a:ea typeface="+mn-ea"/>
                <a:cs typeface="+mn-cs"/>
              </a:rPr>
              <a:t>the </a:t>
            </a:r>
            <a:r>
              <a:rPr lang="en-GB" sz="1200" b="1" u="sng" kern="1200" baseline="0" dirty="0" smtClean="0">
                <a:solidFill>
                  <a:schemeClr val="tx1"/>
                </a:solidFill>
                <a:latin typeface="Times New Roman" pitchFamily="18" charset="0"/>
                <a:ea typeface="+mn-ea"/>
                <a:cs typeface="+mn-cs"/>
              </a:rPr>
              <a:t>reduction in decline</a:t>
            </a:r>
            <a:r>
              <a:rPr lang="en-GB" sz="1200" b="1" kern="1200" baseline="0" dirty="0" smtClean="0">
                <a:solidFill>
                  <a:schemeClr val="tx1"/>
                </a:solidFill>
                <a:latin typeface="Times New Roman" pitchFamily="18" charset="0"/>
                <a:ea typeface="+mn-ea"/>
                <a:cs typeface="+mn-cs"/>
              </a:rPr>
              <a:t> in mortality rates  (i.e. leading to extra deaths than would otherwise have been projected) </a:t>
            </a:r>
            <a:r>
              <a:rPr lang="en-GB" sz="1200" kern="1200" baseline="0" dirty="0" smtClean="0">
                <a:solidFill>
                  <a:schemeClr val="tx1"/>
                </a:solidFill>
                <a:latin typeface="Times New Roman" pitchFamily="18" charset="0"/>
                <a:ea typeface="+mn-ea"/>
                <a:cs typeface="+mn-cs"/>
              </a:rPr>
              <a:t>and the extra net in-migrants, as we will see, we end up with a figure, for 2040, the same as the ONS Principal projection (63.57 million).   </a:t>
            </a:r>
            <a:endParaRPr lang="en-GB" sz="1200" kern="1200" dirty="0" smtClean="0">
              <a:solidFill>
                <a:schemeClr val="tx1"/>
              </a:solidFill>
              <a:latin typeface="Times New Roman" pitchFamily="18" charset="0"/>
              <a:ea typeface="+mn-ea"/>
              <a:cs typeface="+mn-cs"/>
            </a:endParaRPr>
          </a:p>
        </p:txBody>
      </p:sp>
      <p:sp>
        <p:nvSpPr>
          <p:cNvPr id="34820" name="Slide Number Placeholder 3"/>
          <p:cNvSpPr>
            <a:spLocks noGrp="1"/>
          </p:cNvSpPr>
          <p:nvPr>
            <p:ph type="sldNum" sz="quarter" idx="5"/>
          </p:nvPr>
        </p:nvSpPr>
        <p:spPr>
          <a:noFill/>
        </p:spPr>
        <p:txBody>
          <a:bodyPr/>
          <a:lstStyle/>
          <a:p>
            <a:fld id="{763C0579-8062-4EE6-A78F-96B3CB0746E6}" type="slidenum">
              <a:rPr lang="en-US" smtClean="0"/>
              <a:pPr/>
              <a:t>9</a:t>
            </a:fld>
            <a:endParaRPr lang="en-US" dirty="0" smtClean="0"/>
          </a:p>
        </p:txBody>
      </p:sp>
    </p:spTree>
    <p:extLst>
      <p:ext uri="{BB962C8B-B14F-4D97-AF65-F5344CB8AC3E}">
        <p14:creationId xmlns:p14="http://schemas.microsoft.com/office/powerpoint/2010/main" val="192080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1"/>
            </a:gs>
            <a:gs pos="100000">
              <a:srgbClr val="99CCFF"/>
            </a:gs>
          </a:gsLst>
          <a:lin ang="5400000" scaled="1"/>
        </a:gradFill>
        <a:effectLst/>
      </p:bgPr>
    </p:bg>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14" cstate="print"/>
          <a:srcRect/>
          <a:stretch>
            <a:fillRect/>
          </a:stretch>
        </p:blipFill>
        <p:spPr bwMode="auto">
          <a:xfrm>
            <a:off x="8172450" y="0"/>
            <a:ext cx="971550" cy="835025"/>
          </a:xfrm>
          <a:prstGeom prst="rect">
            <a:avLst/>
          </a:prstGeom>
          <a:solidFill>
            <a:srgbClr val="99CCFF">
              <a:alpha val="50195"/>
            </a:srgbClr>
          </a:solidFill>
          <a:ln w="9525">
            <a:noFill/>
            <a:miter lim="800000"/>
            <a:headEnd/>
            <a:tailEnd/>
          </a:ln>
        </p:spPr>
      </p:pic>
      <p:sp>
        <p:nvSpPr>
          <p:cNvPr id="1039" name="Rectangle 15"/>
          <p:cNvSpPr>
            <a:spLocks noChangeArrowheads="1"/>
          </p:cNvSpPr>
          <p:nvPr userDrawn="1"/>
        </p:nvSpPr>
        <p:spPr bwMode="auto">
          <a:xfrm>
            <a:off x="179388" y="0"/>
            <a:ext cx="1928812" cy="457200"/>
          </a:xfrm>
          <a:prstGeom prst="rect">
            <a:avLst/>
          </a:prstGeom>
          <a:noFill/>
          <a:ln w="9525" algn="ctr">
            <a:noFill/>
            <a:miter lim="800000"/>
            <a:headEnd/>
            <a:tailEnd/>
          </a:ln>
          <a:effectLst/>
        </p:spPr>
        <p:txBody>
          <a:bodyPr wrap="none">
            <a:spAutoFit/>
          </a:bodyPr>
          <a:lstStyle/>
          <a:p>
            <a:pPr marL="342900" indent="-342900">
              <a:defRPr/>
            </a:pPr>
            <a:r>
              <a:rPr lang="en-GB" b="1" dirty="0">
                <a:solidFill>
                  <a:srgbClr val="B2B2B2"/>
                </a:solidFill>
                <a:latin typeface="Franklin Gothic Medium" pitchFamily="34" charset="0"/>
              </a:rPr>
              <a:t>Area</a:t>
            </a:r>
            <a:r>
              <a:rPr lang="en-GB" b="1" dirty="0">
                <a:solidFill>
                  <a:srgbClr val="333399"/>
                </a:solidFill>
                <a:latin typeface="Franklin Gothic Medium" pitchFamily="34" charset="0"/>
              </a:rPr>
              <a:t>Profiler</a:t>
            </a:r>
            <a:r>
              <a:rPr lang="en-GB" b="1" dirty="0">
                <a:solidFill>
                  <a:srgbClr val="B2B2B2"/>
                </a:solidFill>
                <a:latin typeface="Franklin Gothic Medium" pitchFamily="34" charset="0"/>
              </a:rPr>
              <a:t>2</a:t>
            </a:r>
          </a:p>
        </p:txBody>
      </p:sp>
    </p:spTree>
  </p:cSld>
  <p:clrMap bg1="lt1" tx1="dk1" bg2="lt2" tx2="dk2" accent1="accent1" accent2="accent2" accent3="accent3" accent4="accent4" accent5="accent5" accent6="accent6" hlink="hlink" folHlink="folHlink"/>
  <p:sldLayoutIdLst>
    <p:sldLayoutId id="2147484441" r:id="rId1"/>
    <p:sldLayoutId id="2147484442" r:id="rId2"/>
    <p:sldLayoutId id="2147484443" r:id="rId3"/>
    <p:sldLayoutId id="2147484444" r:id="rId4"/>
    <p:sldLayoutId id="2147484445" r:id="rId5"/>
    <p:sldLayoutId id="2147484446" r:id="rId6"/>
    <p:sldLayoutId id="2147484447" r:id="rId7"/>
    <p:sldLayoutId id="2147484448" r:id="rId8"/>
    <p:sldLayoutId id="2147484449" r:id="rId9"/>
    <p:sldLayoutId id="2147484450" r:id="rId10"/>
    <p:sldLayoutId id="2147484451" r:id="rId11"/>
    <p:sldLayoutId id="2147484452" r:id="rId12"/>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033"/>
                                        </p:tgtEl>
                                        <p:attrNameLst>
                                          <p:attrName>style.visibility</p:attrName>
                                        </p:attrNameLst>
                                      </p:cBhvr>
                                      <p:to>
                                        <p:strVal val="visible"/>
                                      </p:to>
                                    </p:set>
                                    <p:animEffect transition="in" filter="slide(fromTop)">
                                      <p:cBhvr>
                                        <p:cTn id="7" dur="500"/>
                                        <p:tgtEl>
                                          <p:spTgt spid="1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9"/>
          <p:cNvSpPr>
            <a:spLocks noChangeArrowheads="1"/>
          </p:cNvSpPr>
          <p:nvPr/>
        </p:nvSpPr>
        <p:spPr bwMode="auto">
          <a:xfrm>
            <a:off x="0" y="881063"/>
            <a:ext cx="9144000" cy="5976937"/>
          </a:xfrm>
          <a:prstGeom prst="rect">
            <a:avLst/>
          </a:prstGeom>
          <a:solidFill>
            <a:schemeClr val="bg1"/>
          </a:solidFill>
          <a:ln w="9525" algn="ctr">
            <a:noFill/>
            <a:miter lim="800000"/>
            <a:headEnd/>
            <a:tailEnd/>
          </a:ln>
        </p:spPr>
        <p:txBody>
          <a:bodyPr wrap="none" anchor="ctr"/>
          <a:lstStyle/>
          <a:p>
            <a:pPr marL="342900" indent="-342900" algn="ctr">
              <a:spcBef>
                <a:spcPct val="0"/>
              </a:spcBef>
              <a:spcAft>
                <a:spcPct val="100000"/>
              </a:spcAft>
              <a:buFontTx/>
              <a:buChar char="•"/>
            </a:pPr>
            <a:r>
              <a:rPr lang="en-GB" dirty="0"/>
              <a:t>Education</a:t>
            </a:r>
          </a:p>
          <a:p>
            <a:pPr marL="342900" indent="-342900" algn="ctr"/>
            <a:endParaRPr lang="en-US" dirty="0"/>
          </a:p>
        </p:txBody>
      </p:sp>
      <p:pic>
        <p:nvPicPr>
          <p:cNvPr id="14339" name="Picture 28"/>
          <p:cNvPicPr>
            <a:picLocks noChangeAspect="1" noChangeArrowheads="1"/>
          </p:cNvPicPr>
          <p:nvPr/>
        </p:nvPicPr>
        <p:blipFill>
          <a:blip r:embed="rId4" cstate="print"/>
          <a:srcRect/>
          <a:stretch>
            <a:fillRect/>
          </a:stretch>
        </p:blipFill>
        <p:spPr bwMode="auto">
          <a:xfrm>
            <a:off x="0" y="1116013"/>
            <a:ext cx="6786578" cy="5741987"/>
          </a:xfrm>
          <a:prstGeom prst="rect">
            <a:avLst/>
          </a:prstGeom>
          <a:noFill/>
          <a:ln w="9525" algn="ctr">
            <a:noFill/>
            <a:miter lim="800000"/>
            <a:headEnd/>
            <a:tailEnd/>
          </a:ln>
        </p:spPr>
      </p:pic>
      <p:sp>
        <p:nvSpPr>
          <p:cNvPr id="2070" name="Text Box 22"/>
          <p:cNvSpPr txBox="1">
            <a:spLocks noChangeArrowheads="1"/>
          </p:cNvSpPr>
          <p:nvPr/>
        </p:nvSpPr>
        <p:spPr bwMode="auto">
          <a:xfrm>
            <a:off x="323850" y="1196975"/>
            <a:ext cx="8351838" cy="2308324"/>
          </a:xfrm>
          <a:prstGeom prst="rect">
            <a:avLst/>
          </a:prstGeom>
          <a:noFill/>
          <a:ln w="9525">
            <a:noFill/>
            <a:miter lim="800000"/>
            <a:headEnd/>
            <a:tailEnd/>
          </a:ln>
        </p:spPr>
        <p:txBody>
          <a:bodyPr>
            <a:spAutoFit/>
          </a:bodyPr>
          <a:lstStyle/>
          <a:p>
            <a:pPr algn="ctr">
              <a:spcBef>
                <a:spcPct val="0"/>
              </a:spcBef>
            </a:pPr>
            <a:r>
              <a:rPr lang="en-GB" sz="4800" b="1" dirty="0" smtClean="0"/>
              <a:t>TWRI 2015 population and household projections &amp;</a:t>
            </a:r>
            <a:br>
              <a:rPr lang="en-GB" sz="4800" b="1" dirty="0" smtClean="0"/>
            </a:br>
            <a:r>
              <a:rPr lang="en-GB" sz="4800" b="1" dirty="0" smtClean="0"/>
              <a:t> “What ifs?”. </a:t>
            </a:r>
            <a:endParaRPr lang="en-US" sz="4800" b="1" dirty="0"/>
          </a:p>
        </p:txBody>
      </p:sp>
      <p:sp>
        <p:nvSpPr>
          <p:cNvPr id="2" name="Rectangle 3"/>
          <p:cNvSpPr>
            <a:spLocks noGrp="1" noChangeArrowheads="1"/>
          </p:cNvSpPr>
          <p:nvPr>
            <p:ph type="subTitle" idx="1"/>
          </p:nvPr>
        </p:nvSpPr>
        <p:spPr bwMode="auto">
          <a:xfrm>
            <a:off x="2051050" y="4500570"/>
            <a:ext cx="6711950" cy="2097080"/>
          </a:xfrm>
          <a:noFill/>
          <a:ln>
            <a:miter lim="800000"/>
            <a:headEnd/>
            <a:tailEnd/>
          </a:ln>
        </p:spPr>
        <p:txBody>
          <a:bodyPr vert="horz" wrap="square" lIns="91440" tIns="45720" rIns="91440" bIns="45720" numCol="1" anchor="t" anchorCtr="0" compatLnSpc="1">
            <a:prstTxWarp prst="textNoShape">
              <a:avLst/>
            </a:prstTxWarp>
          </a:bodyPr>
          <a:lstStyle/>
          <a:p>
            <a:pPr algn="r"/>
            <a:r>
              <a:rPr lang="en-US" dirty="0" smtClean="0">
                <a:solidFill>
                  <a:srgbClr val="000099"/>
                </a:solidFill>
                <a:latin typeface="Arial Rounded MT Bold" pitchFamily="34" charset="0"/>
              </a:rPr>
              <a:t>Chris Stephens</a:t>
            </a:r>
            <a:br>
              <a:rPr lang="en-US" dirty="0" smtClean="0">
                <a:solidFill>
                  <a:srgbClr val="000099"/>
                </a:solidFill>
                <a:latin typeface="Arial Rounded MT Bold" pitchFamily="34" charset="0"/>
              </a:rPr>
            </a:br>
            <a:r>
              <a:rPr lang="en-US" dirty="0" smtClean="0">
                <a:solidFill>
                  <a:srgbClr val="000099"/>
                </a:solidFill>
                <a:latin typeface="Arial Rounded MT Bold" pitchFamily="34" charset="0"/>
              </a:rPr>
              <a:t>TWRI</a:t>
            </a:r>
            <a:r>
              <a:rPr lang="en-GB" dirty="0" smtClean="0">
                <a:solidFill>
                  <a:srgbClr val="000099"/>
                </a:solidFill>
                <a:latin typeface="Arial Rounded MT Bold" pitchFamily="34" charset="0"/>
              </a:rPr>
              <a:t> </a:t>
            </a:r>
            <a:endParaRPr lang="en-US" dirty="0" smtClean="0">
              <a:solidFill>
                <a:srgbClr val="000099"/>
              </a:solidFill>
              <a:latin typeface="Arial Rounded MT Bold" pitchFamily="34" charset="0"/>
            </a:endParaRPr>
          </a:p>
          <a:p>
            <a:pPr algn="r"/>
            <a:r>
              <a:rPr lang="en-US" sz="2400" dirty="0" smtClean="0">
                <a:solidFill>
                  <a:srgbClr val="000099"/>
                </a:solidFill>
                <a:latin typeface="Arial Rounded MT Bold" pitchFamily="34" charset="0"/>
              </a:rPr>
              <a:t>November 2016</a:t>
            </a:r>
            <a:endParaRPr lang="en-US" sz="2400" dirty="0" smtClean="0">
              <a:latin typeface="Arial Rounded MT Bold" pitchFamily="34" charset="0"/>
            </a:endParaRPr>
          </a:p>
        </p:txBody>
      </p:sp>
      <p:sp>
        <p:nvSpPr>
          <p:cNvPr id="14342" name="Rectangle 30"/>
          <p:cNvSpPr>
            <a:spLocks noChangeArrowheads="1"/>
          </p:cNvSpPr>
          <p:nvPr/>
        </p:nvSpPr>
        <p:spPr bwMode="auto">
          <a:xfrm>
            <a:off x="3559175" y="3200400"/>
            <a:ext cx="184150" cy="457200"/>
          </a:xfrm>
          <a:prstGeom prst="rect">
            <a:avLst/>
          </a:prstGeom>
          <a:noFill/>
          <a:ln w="9525" algn="ctr">
            <a:noFill/>
            <a:miter lim="800000"/>
            <a:headEnd/>
            <a:tailEnd/>
          </a:ln>
        </p:spPr>
        <p:txBody>
          <a:bodyPr wrap="none">
            <a:spAutoFit/>
          </a:bodyPr>
          <a:lstStyle/>
          <a:p>
            <a:pPr marL="342900" indent="-342900">
              <a:spcBef>
                <a:spcPct val="0"/>
              </a:spcBef>
              <a:spcAft>
                <a:spcPct val="100000"/>
              </a:spcAft>
            </a:pPr>
            <a:endParaRPr lang="en-GB" dirty="0"/>
          </a:p>
        </p:txBody>
      </p:sp>
      <p:sp>
        <p:nvSpPr>
          <p:cNvPr id="14343" name="TextBox 9"/>
          <p:cNvSpPr txBox="1">
            <a:spLocks noChangeArrowheads="1"/>
          </p:cNvSpPr>
          <p:nvPr/>
        </p:nvSpPr>
        <p:spPr bwMode="auto">
          <a:xfrm>
            <a:off x="0" y="0"/>
            <a:ext cx="3714744"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070"/>
                                        </p:tgtEl>
                                        <p:attrNameLst>
                                          <p:attrName>style.visibility</p:attrName>
                                        </p:attrNameLst>
                                      </p:cBhvr>
                                      <p:to>
                                        <p:strVal val="visible"/>
                                      </p:to>
                                    </p:set>
                                  </p:childTnLst>
                                </p:cTn>
                              </p:par>
                              <p:par>
                                <p:cTn id="10" presetID="17" presetClass="entr" presetSubtype="1" fill="hold" grpId="1" nodeType="withEffect">
                                  <p:stCondLst>
                                    <p:cond delay="0"/>
                                  </p:stCondLst>
                                  <p:childTnLst>
                                    <p:set>
                                      <p:cBhvr>
                                        <p:cTn id="11" dur="1" fill="hold">
                                          <p:stCondLst>
                                            <p:cond delay="0"/>
                                          </p:stCondLst>
                                        </p:cTn>
                                        <p:tgtEl>
                                          <p:spTgt spid="2070"/>
                                        </p:tgtEl>
                                        <p:attrNameLst>
                                          <p:attrName>style.visibility</p:attrName>
                                        </p:attrNameLst>
                                      </p:cBhvr>
                                      <p:to>
                                        <p:strVal val="visible"/>
                                      </p:to>
                                    </p:set>
                                    <p:anim calcmode="lin" valueType="num">
                                      <p:cBhvr>
                                        <p:cTn id="12" dur="500" fill="hold"/>
                                        <p:tgtEl>
                                          <p:spTgt spid="2070"/>
                                        </p:tgtEl>
                                        <p:attrNameLst>
                                          <p:attrName>ppt_x</p:attrName>
                                        </p:attrNameLst>
                                      </p:cBhvr>
                                      <p:tavLst>
                                        <p:tav tm="0">
                                          <p:val>
                                            <p:strVal val="#ppt_x"/>
                                          </p:val>
                                        </p:tav>
                                        <p:tav tm="100000">
                                          <p:val>
                                            <p:strVal val="#ppt_x"/>
                                          </p:val>
                                        </p:tav>
                                      </p:tavLst>
                                    </p:anim>
                                    <p:anim calcmode="lin" valueType="num">
                                      <p:cBhvr>
                                        <p:cTn id="13" dur="500" fill="hold"/>
                                        <p:tgtEl>
                                          <p:spTgt spid="2070"/>
                                        </p:tgtEl>
                                        <p:attrNameLst>
                                          <p:attrName>ppt_y</p:attrName>
                                        </p:attrNameLst>
                                      </p:cBhvr>
                                      <p:tavLst>
                                        <p:tav tm="0">
                                          <p:val>
                                            <p:strVal val="#ppt_y-#ppt_h/2"/>
                                          </p:val>
                                        </p:tav>
                                        <p:tav tm="100000">
                                          <p:val>
                                            <p:strVal val="#ppt_y"/>
                                          </p:val>
                                        </p:tav>
                                      </p:tavLst>
                                    </p:anim>
                                    <p:anim calcmode="lin" valueType="num">
                                      <p:cBhvr>
                                        <p:cTn id="14" dur="500" fill="hold"/>
                                        <p:tgtEl>
                                          <p:spTgt spid="2070"/>
                                        </p:tgtEl>
                                        <p:attrNameLst>
                                          <p:attrName>ppt_w</p:attrName>
                                        </p:attrNameLst>
                                      </p:cBhvr>
                                      <p:tavLst>
                                        <p:tav tm="0">
                                          <p:val>
                                            <p:strVal val="#ppt_w"/>
                                          </p:val>
                                        </p:tav>
                                        <p:tav tm="100000">
                                          <p:val>
                                            <p:strVal val="#ppt_w"/>
                                          </p:val>
                                        </p:tav>
                                      </p:tavLst>
                                    </p:anim>
                                    <p:anim calcmode="lin" valueType="num">
                                      <p:cBhvr>
                                        <p:cTn id="15" dur="500" fill="hold"/>
                                        <p:tgtEl>
                                          <p:spTgt spid="2070"/>
                                        </p:tgtEl>
                                        <p:attrNameLst>
                                          <p:attrName>ppt_h</p:attrName>
                                        </p:attrNameLst>
                                      </p:cBhvr>
                                      <p:tavLst>
                                        <p:tav tm="0">
                                          <p:val>
                                            <p:fltVal val="0"/>
                                          </p:val>
                                        </p:tav>
                                        <p:tav tm="100000">
                                          <p:val>
                                            <p:strVal val="#ppt_h"/>
                                          </p:val>
                                        </p:tav>
                                      </p:tavLst>
                                    </p:anim>
                                  </p:childTnLst>
                                </p:cTn>
                              </p:par>
                              <p:par>
                                <p:cTn id="16" presetID="17" presetClass="entr" presetSubtype="1" fill="hold" grpId="1" nodeType="with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ppt_x</p:attrName>
                                        </p:attrNameLst>
                                      </p:cBhvr>
                                      <p:tavLst>
                                        <p:tav tm="0">
                                          <p:val>
                                            <p:strVal val="#ppt_x"/>
                                          </p:val>
                                        </p:tav>
                                        <p:tav tm="100000">
                                          <p:val>
                                            <p:strVal val="#ppt_x"/>
                                          </p:val>
                                        </p:tav>
                                      </p:tavLst>
                                    </p:anim>
                                    <p:anim calcmode="lin" valueType="num">
                                      <p:cBhvr>
                                        <p:cTn id="19" dur="500" fill="hold"/>
                                        <p:tgtEl>
                                          <p:spTgt spid="2"/>
                                        </p:tgtEl>
                                        <p:attrNameLst>
                                          <p:attrName>ppt_y</p:attrName>
                                        </p:attrNameLst>
                                      </p:cBhvr>
                                      <p:tavLst>
                                        <p:tav tm="0">
                                          <p:val>
                                            <p:strVal val="#ppt_y-#ppt_h/2"/>
                                          </p:val>
                                        </p:tav>
                                        <p:tav tm="100000">
                                          <p:val>
                                            <p:strVal val="#ppt_y"/>
                                          </p:val>
                                        </p:tav>
                                      </p:tavLst>
                                    </p:anim>
                                    <p:anim calcmode="lin" valueType="num">
                                      <p:cBhvr>
                                        <p:cTn id="20" dur="500" fill="hold"/>
                                        <p:tgtEl>
                                          <p:spTgt spid="2"/>
                                        </p:tgtEl>
                                        <p:attrNameLst>
                                          <p:attrName>ppt_w</p:attrName>
                                        </p:attrNameLst>
                                      </p:cBhvr>
                                      <p:tavLst>
                                        <p:tav tm="0">
                                          <p:val>
                                            <p:strVal val="#ppt_w"/>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0" grpId="0"/>
      <p:bldP spid="2070" grpId="1"/>
      <p:bldP spid="2" grpId="0" animBg="1"/>
      <p:bldP spid="2"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ChangeArrowheads="1"/>
          </p:cNvSpPr>
          <p:nvPr/>
        </p:nvSpPr>
        <p:spPr bwMode="auto">
          <a:xfrm>
            <a:off x="611188" y="1412875"/>
            <a:ext cx="7850187" cy="4319588"/>
          </a:xfrm>
          <a:prstGeom prst="rect">
            <a:avLst/>
          </a:prstGeom>
          <a:noFill/>
          <a:ln w="9525">
            <a:noFill/>
            <a:miter lim="800000"/>
            <a:headEnd/>
            <a:tailEnd/>
          </a:ln>
        </p:spPr>
        <p:txBody>
          <a:bodyPr/>
          <a:lstStyle/>
          <a:p>
            <a:pPr marL="342900" indent="-342900">
              <a:spcBef>
                <a:spcPct val="0"/>
              </a:spcBef>
              <a:buFontTx/>
              <a:buChar char="•"/>
            </a:pPr>
            <a:endParaRPr lang="en-GB" sz="2800" dirty="0" smtClean="0"/>
          </a:p>
        </p:txBody>
      </p:sp>
      <p:sp>
        <p:nvSpPr>
          <p:cNvPr id="99332" name="Rectangle 4"/>
          <p:cNvSpPr>
            <a:spLocks noChangeArrowheads="1"/>
          </p:cNvSpPr>
          <p:nvPr/>
        </p:nvSpPr>
        <p:spPr bwMode="auto">
          <a:xfrm>
            <a:off x="395288" y="692150"/>
            <a:ext cx="7772400" cy="533400"/>
          </a:xfrm>
          <a:prstGeom prst="rect">
            <a:avLst/>
          </a:prstGeom>
          <a:noFill/>
          <a:ln w="9525">
            <a:noFill/>
            <a:miter lim="800000"/>
            <a:headEnd/>
            <a:tailEnd/>
          </a:ln>
        </p:spPr>
        <p:txBody>
          <a:bodyPr anchor="ctr"/>
          <a:lstStyle/>
          <a:p>
            <a:pPr algn="ctr">
              <a:spcBef>
                <a:spcPct val="0"/>
              </a:spcBef>
            </a:pPr>
            <a:r>
              <a:rPr lang="en-GB" sz="2800" b="1" dirty="0" smtClean="0">
                <a:solidFill>
                  <a:srgbClr val="FF0000"/>
                </a:solidFill>
              </a:rPr>
              <a:t>Table 1: England - Population Projections</a:t>
            </a:r>
            <a:endParaRPr lang="en-GB" sz="2800" b="1" dirty="0">
              <a:solidFill>
                <a:srgbClr val="FF0000"/>
              </a:solidFill>
            </a:endParaRPr>
          </a:p>
        </p:txBody>
      </p:sp>
      <p:sp>
        <p:nvSpPr>
          <p:cNvPr id="15364" name="TextBox 3"/>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graphicFrame>
        <p:nvGraphicFramePr>
          <p:cNvPr id="8" name="Table 7"/>
          <p:cNvGraphicFramePr>
            <a:graphicFrameLocks noGrp="1"/>
          </p:cNvGraphicFramePr>
          <p:nvPr/>
        </p:nvGraphicFramePr>
        <p:xfrm>
          <a:off x="785784" y="1357294"/>
          <a:ext cx="7858176" cy="5212423"/>
        </p:xfrm>
        <a:graphic>
          <a:graphicData uri="http://schemas.openxmlformats.org/drawingml/2006/table">
            <a:tbl>
              <a:tblPr/>
              <a:tblGrid>
                <a:gridCol w="982272"/>
                <a:gridCol w="982272"/>
                <a:gridCol w="982272"/>
                <a:gridCol w="982272"/>
                <a:gridCol w="982272"/>
                <a:gridCol w="982272"/>
                <a:gridCol w="982272"/>
                <a:gridCol w="982272"/>
              </a:tblGrid>
              <a:tr h="362293">
                <a:tc>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gridSpan="3">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GB" sz="2400" b="1" i="0" u="sng" strike="noStrike" dirty="0" smtClean="0">
                          <a:solidFill>
                            <a:srgbClr val="000000"/>
                          </a:solidFill>
                          <a:latin typeface="Calibri"/>
                        </a:rPr>
                        <a:t>Source and base year</a:t>
                      </a: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r>
              <a:tr h="362293">
                <a:tc>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ONS</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ONS</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ONS</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TWRI</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ONS</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a:solidFill>
                            <a:srgbClr val="C00000"/>
                          </a:solidFill>
                          <a:latin typeface="Calibri"/>
                        </a:rPr>
                        <a:t>TWRI</a:t>
                      </a: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TWRI</a:t>
                      </a:r>
                      <a:endParaRPr lang="en-GB" sz="2400" b="0" i="0" u="sng" strike="noStrike" dirty="0">
                        <a:solidFill>
                          <a:srgbClr val="C00000"/>
                        </a:solidFill>
                        <a:latin typeface="Calibri"/>
                      </a:endParaRPr>
                    </a:p>
                  </a:txBody>
                  <a:tcPr marL="0" marR="0" marT="0" marB="0" anchor="b">
                    <a:lnL>
                      <a:noFill/>
                    </a:lnL>
                    <a:lnR>
                      <a:noFill/>
                    </a:lnR>
                    <a:lnT>
                      <a:noFill/>
                    </a:lnT>
                    <a:lnB>
                      <a:noFill/>
                    </a:lnB>
                  </a:tcPr>
                </a:tc>
              </a:tr>
              <a:tr h="362293">
                <a:tc>
                  <a:txBody>
                    <a:bodyPr/>
                    <a:lstStyle/>
                    <a:p>
                      <a:pPr algn="ctr" fontAlgn="b"/>
                      <a:r>
                        <a:rPr lang="en-GB" sz="2400" b="0" i="0" u="sng" strike="noStrike" dirty="0">
                          <a:solidFill>
                            <a:srgbClr val="000000"/>
                          </a:solidFill>
                          <a:latin typeface="Calibri"/>
                        </a:rPr>
                        <a:t>Year</a:t>
                      </a: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2008</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2010</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2012</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2012</a:t>
                      </a: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2014</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2014</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2015</a:t>
                      </a:r>
                      <a:endParaRPr lang="en-GB" sz="2400" b="0" i="0" u="sng" strike="noStrike" dirty="0">
                        <a:solidFill>
                          <a:srgbClr val="C00000"/>
                        </a:solidFill>
                        <a:latin typeface="Calibri"/>
                      </a:endParaRPr>
                    </a:p>
                  </a:txBody>
                  <a:tcPr marL="0" marR="0" marT="0" marB="0" anchor="b">
                    <a:lnL>
                      <a:noFill/>
                    </a:lnL>
                    <a:lnR>
                      <a:noFill/>
                    </a:lnR>
                    <a:lnT>
                      <a:noFill/>
                    </a:lnT>
                    <a:lnB>
                      <a:noFill/>
                    </a:lnB>
                  </a:tcPr>
                </a:tc>
              </a:tr>
              <a:tr h="362293">
                <a:tc>
                  <a:txBody>
                    <a:bodyPr/>
                    <a:lstStyle/>
                    <a:p>
                      <a:pPr algn="ctr" fontAlgn="b"/>
                      <a:r>
                        <a:rPr lang="en-GB" sz="2400" b="0" i="0" u="none" strike="noStrike" dirty="0">
                          <a:solidFill>
                            <a:srgbClr val="000000"/>
                          </a:solidFill>
                          <a:latin typeface="Calibri"/>
                        </a:rPr>
                        <a:t>2012</a:t>
                      </a:r>
                    </a:p>
                  </a:txBody>
                  <a:tcPr marL="0" marR="0" marT="0"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52.95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53.11</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53.49</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53.49</a:t>
                      </a: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2014</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53.71</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54.02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54.23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54.33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54.32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54.32</a:t>
                      </a: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C00000"/>
                        </a:solidFill>
                        <a:latin typeface="Calibri"/>
                      </a:endParaRP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2015</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54.09</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54.47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54.61</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54.75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54.78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54.74</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54.79</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2021</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56.43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57.02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56.96</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57.13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57.25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57.21</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57.18</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2026</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58.33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58.98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58.78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58.92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59.14</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59.12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59.08</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2031</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60.07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60.75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60.42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60.50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60.85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60.87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60.82</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2036</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61.64</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62.40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61.89</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61.92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62.40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62.47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62.38</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2037</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61.94</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62.73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62.17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62.18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62.70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62.77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62.68</a:t>
                      </a:r>
                    </a:p>
                  </a:txBody>
                  <a:tcPr marL="9525" marR="9525" marT="9525" marB="0" anchor="b">
                    <a:lnL>
                      <a:noFill/>
                    </a:lnL>
                    <a:lnR>
                      <a:noFill/>
                    </a:lnR>
                    <a:lnT>
                      <a:noFill/>
                    </a:lnT>
                    <a:lnB>
                      <a:noFill/>
                    </a:lnB>
                  </a:tcPr>
                </a:tc>
              </a:tr>
              <a:tr h="362293">
                <a:tc>
                  <a:txBody>
                    <a:bodyPr/>
                    <a:lstStyle/>
                    <a:p>
                      <a:pPr algn="ctr"/>
                      <a:r>
                        <a:rPr lang="en-GB" sz="2400" dirty="0" smtClean="0">
                          <a:latin typeface="Calibri" pitchFamily="34" charset="0"/>
                        </a:rPr>
                        <a:t>2039</a:t>
                      </a:r>
                    </a:p>
                  </a:txBody>
                  <a:tcPr marL="0" marR="0" marT="0"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62.53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63.38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62.72</a:t>
                      </a: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63.28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63.38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63.27</a:t>
                      </a:r>
                    </a:p>
                  </a:txBody>
                  <a:tcPr marL="9525" marR="9525" marT="9525" marB="0" anchor="b">
                    <a:lnL>
                      <a:noFill/>
                    </a:lnL>
                    <a:lnR>
                      <a:noFill/>
                    </a:lnR>
                    <a:lnT>
                      <a:noFill/>
                    </a:lnT>
                    <a:lnB>
                      <a:noFill/>
                    </a:lnB>
                  </a:tcPr>
                </a:tc>
              </a:tr>
              <a:tr h="362293">
                <a:tc>
                  <a:txBody>
                    <a:bodyPr/>
                    <a:lstStyle/>
                    <a:p>
                      <a:pPr algn="ctr"/>
                      <a:r>
                        <a:rPr lang="en-GB" sz="2400" dirty="0" smtClean="0">
                          <a:latin typeface="Calibri" pitchFamily="34" charset="0"/>
                        </a:rPr>
                        <a:t>2040</a:t>
                      </a:r>
                      <a:endParaRPr lang="en-GB" sz="2400" dirty="0">
                        <a:latin typeface="Calibri" pitchFamily="34" charset="0"/>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62.83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63.71</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62.99</a:t>
                      </a: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a:solidFill>
                            <a:srgbClr val="7030A0"/>
                          </a:solidFill>
                          <a:latin typeface="Calibri"/>
                        </a:rPr>
                        <a:t>63.57</a:t>
                      </a: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C0000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63.57</a:t>
                      </a:r>
                    </a:p>
                  </a:txBody>
                  <a:tcPr marL="9525" marR="9525" marT="9525" marB="0" anchor="b">
                    <a:lnL>
                      <a:noFill/>
                    </a:lnL>
                    <a:lnR>
                      <a:noFill/>
                    </a:lnR>
                    <a:lnT>
                      <a:noFill/>
                    </a:lnT>
                    <a:lnB>
                      <a:noFill/>
                    </a:lnB>
                  </a:tcPr>
                </a:tc>
              </a:tr>
              <a:tr h="362293">
                <a:tc gridSpan="7">
                  <a:txBody>
                    <a:bodyPr/>
                    <a:lstStyle/>
                    <a:p>
                      <a:pPr algn="l" fontAlgn="b"/>
                      <a:r>
                        <a:rPr lang="en-GB" sz="2000" b="0" i="0" u="none" strike="noStrike" dirty="0">
                          <a:solidFill>
                            <a:srgbClr val="000000"/>
                          </a:solidFill>
                          <a:latin typeface="Calibri"/>
                        </a:rPr>
                        <a:t>Mid-year England residential </a:t>
                      </a:r>
                      <a:r>
                        <a:rPr lang="en-GB" sz="2000" b="0" i="0" u="none" strike="noStrike" dirty="0" smtClean="0">
                          <a:solidFill>
                            <a:srgbClr val="000000"/>
                          </a:solidFill>
                          <a:latin typeface="Calibri"/>
                        </a:rPr>
                        <a:t>population</a:t>
                      </a:r>
                      <a:r>
                        <a:rPr lang="en-GB" sz="2000" b="0" i="0" u="none" strike="noStrike" baseline="0" dirty="0" smtClean="0">
                          <a:solidFill>
                            <a:srgbClr val="000000"/>
                          </a:solidFill>
                          <a:latin typeface="Calibri"/>
                        </a:rPr>
                        <a:t> </a:t>
                      </a:r>
                      <a:r>
                        <a:rPr lang="en-GB" sz="2000" b="0" i="0" u="none" strike="noStrike" dirty="0" smtClean="0">
                          <a:solidFill>
                            <a:srgbClr val="000000"/>
                          </a:solidFill>
                          <a:latin typeface="Calibri"/>
                        </a:rPr>
                        <a:t>in millions</a:t>
                      </a:r>
                      <a:r>
                        <a:rPr lang="en-GB" sz="2000" b="0" i="0" u="none" strike="noStrike" dirty="0">
                          <a:solidFill>
                            <a:srgbClr val="000000"/>
                          </a:solidFill>
                          <a:latin typeface="Calibri"/>
                        </a:rPr>
                        <a:t>.</a:t>
                      </a: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20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 calcmode="lin" valueType="num">
                                      <p:cBhvr>
                                        <p:cTn id="7" dur="500" fill="hold"/>
                                        <p:tgtEl>
                                          <p:spTgt spid="99332"/>
                                        </p:tgtEl>
                                        <p:attrNameLst>
                                          <p:attrName>ppt_x</p:attrName>
                                        </p:attrNameLst>
                                      </p:cBhvr>
                                      <p:tavLst>
                                        <p:tav tm="0">
                                          <p:val>
                                            <p:strVal val="#ppt_x"/>
                                          </p:val>
                                        </p:tav>
                                        <p:tav tm="100000">
                                          <p:val>
                                            <p:strVal val="#ppt_x"/>
                                          </p:val>
                                        </p:tav>
                                      </p:tavLst>
                                    </p:anim>
                                    <p:anim calcmode="lin" valueType="num">
                                      <p:cBhvr>
                                        <p:cTn id="8" dur="500" fill="hold"/>
                                        <p:tgtEl>
                                          <p:spTgt spid="99332"/>
                                        </p:tgtEl>
                                        <p:attrNameLst>
                                          <p:attrName>ppt_y</p:attrName>
                                        </p:attrNameLst>
                                      </p:cBhvr>
                                      <p:tavLst>
                                        <p:tav tm="0">
                                          <p:val>
                                            <p:strVal val="#ppt_y-#ppt_h/2"/>
                                          </p:val>
                                        </p:tav>
                                        <p:tav tm="100000">
                                          <p:val>
                                            <p:strVal val="#ppt_y"/>
                                          </p:val>
                                        </p:tav>
                                      </p:tavLst>
                                    </p:anim>
                                    <p:anim calcmode="lin" valueType="num">
                                      <p:cBhvr>
                                        <p:cTn id="9" dur="500" fill="hold"/>
                                        <p:tgtEl>
                                          <p:spTgt spid="99332"/>
                                        </p:tgtEl>
                                        <p:attrNameLst>
                                          <p:attrName>ppt_w</p:attrName>
                                        </p:attrNameLst>
                                      </p:cBhvr>
                                      <p:tavLst>
                                        <p:tav tm="0">
                                          <p:val>
                                            <p:strVal val="#ppt_w"/>
                                          </p:val>
                                        </p:tav>
                                        <p:tav tm="100000">
                                          <p:val>
                                            <p:strVal val="#ppt_w"/>
                                          </p:val>
                                        </p:tav>
                                      </p:tavLst>
                                    </p:anim>
                                    <p:anim calcmode="lin" valueType="num">
                                      <p:cBhvr>
                                        <p:cTn id="10" dur="500" fill="hold"/>
                                        <p:tgtEl>
                                          <p:spTgt spid="993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nodePh="1">
                                  <p:stCondLst>
                                    <p:cond delay="0"/>
                                  </p:stCondLst>
                                  <p:endCondLst>
                                    <p:cond evt="begin" delay="0">
                                      <p:tn val="12"/>
                                    </p:cond>
                                  </p:endCondLst>
                                  <p:childTnLst>
                                    <p:set>
                                      <p:cBhvr>
                                        <p:cTn id="13" dur="1" fill="hold">
                                          <p:stCondLst>
                                            <p:cond delay="0"/>
                                          </p:stCondLst>
                                        </p:cTn>
                                        <p:tgtEl>
                                          <p:spTgt spid="99331"/>
                                        </p:tgtEl>
                                        <p:attrNameLst>
                                          <p:attrName>style.visibility</p:attrName>
                                        </p:attrNameLst>
                                      </p:cBhvr>
                                      <p:to>
                                        <p:strVal val="visible"/>
                                      </p:to>
                                    </p:set>
                                    <p:anim calcmode="lin" valueType="num">
                                      <p:cBhvr>
                                        <p:cTn id="14" dur="500" fill="hold"/>
                                        <p:tgtEl>
                                          <p:spTgt spid="99331"/>
                                        </p:tgtEl>
                                        <p:attrNameLst>
                                          <p:attrName>ppt_x</p:attrName>
                                        </p:attrNameLst>
                                      </p:cBhvr>
                                      <p:tavLst>
                                        <p:tav tm="0">
                                          <p:val>
                                            <p:strVal val="#ppt_x"/>
                                          </p:val>
                                        </p:tav>
                                        <p:tav tm="100000">
                                          <p:val>
                                            <p:strVal val="#ppt_x"/>
                                          </p:val>
                                        </p:tav>
                                      </p:tavLst>
                                    </p:anim>
                                    <p:anim calcmode="lin" valueType="num">
                                      <p:cBhvr>
                                        <p:cTn id="15" dur="500" fill="hold"/>
                                        <p:tgtEl>
                                          <p:spTgt spid="99331"/>
                                        </p:tgtEl>
                                        <p:attrNameLst>
                                          <p:attrName>ppt_y</p:attrName>
                                        </p:attrNameLst>
                                      </p:cBhvr>
                                      <p:tavLst>
                                        <p:tav tm="0">
                                          <p:val>
                                            <p:strVal val="#ppt_y-#ppt_h/2"/>
                                          </p:val>
                                        </p:tav>
                                        <p:tav tm="100000">
                                          <p:val>
                                            <p:strVal val="#ppt_y"/>
                                          </p:val>
                                        </p:tav>
                                      </p:tavLst>
                                    </p:anim>
                                    <p:anim calcmode="lin" valueType="num">
                                      <p:cBhvr>
                                        <p:cTn id="16" dur="500" fill="hold"/>
                                        <p:tgtEl>
                                          <p:spTgt spid="99331"/>
                                        </p:tgtEl>
                                        <p:attrNameLst>
                                          <p:attrName>ppt_w</p:attrName>
                                        </p:attrNameLst>
                                      </p:cBhvr>
                                      <p:tavLst>
                                        <p:tav tm="0">
                                          <p:val>
                                            <p:strVal val="#ppt_w"/>
                                          </p:val>
                                        </p:tav>
                                        <p:tav tm="100000">
                                          <p:val>
                                            <p:strVal val="#ppt_w"/>
                                          </p:val>
                                        </p:tav>
                                      </p:tavLst>
                                    </p:anim>
                                    <p:anim calcmode="lin" valueType="num">
                                      <p:cBhvr>
                                        <p:cTn id="17" dur="500" fill="hold"/>
                                        <p:tgtEl>
                                          <p:spTgt spid="99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P spid="9933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ChangeArrowheads="1"/>
          </p:cNvSpPr>
          <p:nvPr/>
        </p:nvSpPr>
        <p:spPr bwMode="auto">
          <a:xfrm>
            <a:off x="611188" y="1412875"/>
            <a:ext cx="7850187" cy="4319588"/>
          </a:xfrm>
          <a:prstGeom prst="rect">
            <a:avLst/>
          </a:prstGeom>
          <a:noFill/>
          <a:ln w="9525">
            <a:noFill/>
            <a:miter lim="800000"/>
            <a:headEnd/>
            <a:tailEnd/>
          </a:ln>
        </p:spPr>
        <p:txBody>
          <a:bodyPr/>
          <a:lstStyle/>
          <a:p>
            <a:pPr marL="342900" indent="-342900">
              <a:spcBef>
                <a:spcPct val="0"/>
              </a:spcBef>
              <a:buFontTx/>
              <a:buChar char="•"/>
            </a:pPr>
            <a:r>
              <a:rPr lang="en-GB" sz="2800" dirty="0" smtClean="0">
                <a:solidFill>
                  <a:srgbClr val="0000FF"/>
                </a:solidFill>
              </a:rPr>
              <a:t>We now look at the base and 3 other options for the TWRI 2015 projections. </a:t>
            </a:r>
          </a:p>
          <a:p>
            <a:pPr marL="342900" indent="-342900">
              <a:spcBef>
                <a:spcPct val="0"/>
              </a:spcBef>
              <a:buFontTx/>
              <a:buChar char="•"/>
            </a:pPr>
            <a:r>
              <a:rPr lang="en-GB" sz="2800" dirty="0" smtClean="0">
                <a:solidFill>
                  <a:srgbClr val="0000FF"/>
                </a:solidFill>
              </a:rPr>
              <a:t>    a) The base figures,</a:t>
            </a:r>
          </a:p>
          <a:p>
            <a:pPr marL="342900" indent="-342900">
              <a:spcBef>
                <a:spcPct val="0"/>
              </a:spcBef>
              <a:buFontTx/>
              <a:buChar char="•"/>
            </a:pPr>
            <a:r>
              <a:rPr lang="en-GB" sz="2800" dirty="0" smtClean="0">
                <a:solidFill>
                  <a:srgbClr val="0000FF"/>
                </a:solidFill>
              </a:rPr>
              <a:t>    b) Improved life expectancy,</a:t>
            </a:r>
          </a:p>
          <a:p>
            <a:pPr marL="342900" indent="-342900">
              <a:spcBef>
                <a:spcPct val="0"/>
              </a:spcBef>
              <a:buFontTx/>
              <a:buChar char="•"/>
            </a:pPr>
            <a:r>
              <a:rPr lang="en-GB" sz="2800" dirty="0" smtClean="0">
                <a:solidFill>
                  <a:srgbClr val="0000FF"/>
                </a:solidFill>
              </a:rPr>
              <a:t>    c) After mid-2019, no international</a:t>
            </a:r>
            <a:br>
              <a:rPr lang="en-GB" sz="2800" dirty="0" smtClean="0">
                <a:solidFill>
                  <a:srgbClr val="0000FF"/>
                </a:solidFill>
              </a:rPr>
            </a:br>
            <a:r>
              <a:rPr lang="en-GB" sz="2800" dirty="0" smtClean="0">
                <a:solidFill>
                  <a:srgbClr val="0000FF"/>
                </a:solidFill>
              </a:rPr>
              <a:t> 		migration, and</a:t>
            </a:r>
          </a:p>
          <a:p>
            <a:pPr marL="342900" indent="-342900">
              <a:spcBef>
                <a:spcPct val="0"/>
              </a:spcBef>
              <a:buFontTx/>
              <a:buChar char="•"/>
            </a:pPr>
            <a:r>
              <a:rPr lang="en-GB" sz="2800" dirty="0" smtClean="0">
                <a:solidFill>
                  <a:srgbClr val="0000FF"/>
                </a:solidFill>
              </a:rPr>
              <a:t>    d) After mid-2019, only 30% of</a:t>
            </a:r>
            <a:br>
              <a:rPr lang="en-GB" sz="2800" dirty="0" smtClean="0">
                <a:solidFill>
                  <a:srgbClr val="0000FF"/>
                </a:solidFill>
              </a:rPr>
            </a:br>
            <a:r>
              <a:rPr lang="en-GB" sz="2800" dirty="0" smtClean="0">
                <a:solidFill>
                  <a:srgbClr val="0000FF"/>
                </a:solidFill>
              </a:rPr>
              <a:t> 		international migration.</a:t>
            </a:r>
            <a:br>
              <a:rPr lang="en-GB" sz="2800" dirty="0" smtClean="0">
                <a:solidFill>
                  <a:srgbClr val="0000FF"/>
                </a:solidFill>
              </a:rPr>
            </a:br>
            <a:r>
              <a:rPr lang="en-GB" sz="2800" dirty="0" smtClean="0"/>
              <a:t/>
            </a:r>
            <a:br>
              <a:rPr lang="en-GB" sz="2800" dirty="0" smtClean="0"/>
            </a:br>
            <a:endParaRPr lang="en-GB" sz="2800" dirty="0" smtClean="0"/>
          </a:p>
        </p:txBody>
      </p:sp>
      <p:sp>
        <p:nvSpPr>
          <p:cNvPr id="99332" name="Rectangle 4"/>
          <p:cNvSpPr>
            <a:spLocks noChangeArrowheads="1"/>
          </p:cNvSpPr>
          <p:nvPr/>
        </p:nvSpPr>
        <p:spPr bwMode="auto">
          <a:xfrm>
            <a:off x="395288" y="692150"/>
            <a:ext cx="7772400" cy="533400"/>
          </a:xfrm>
          <a:prstGeom prst="rect">
            <a:avLst/>
          </a:prstGeom>
          <a:noFill/>
          <a:ln w="9525">
            <a:noFill/>
            <a:miter lim="800000"/>
            <a:headEnd/>
            <a:tailEnd/>
          </a:ln>
        </p:spPr>
        <p:txBody>
          <a:bodyPr anchor="ctr"/>
          <a:lstStyle/>
          <a:p>
            <a:pPr algn="ctr">
              <a:spcBef>
                <a:spcPct val="0"/>
              </a:spcBef>
            </a:pPr>
            <a:r>
              <a:rPr lang="en-GB" sz="3200" b="1" dirty="0" smtClean="0">
                <a:solidFill>
                  <a:srgbClr val="3333FF"/>
                </a:solidFill>
              </a:rPr>
              <a:t>“What ifs?” </a:t>
            </a:r>
            <a:endParaRPr lang="en-GB" sz="3200" b="1" dirty="0">
              <a:solidFill>
                <a:srgbClr val="3333FF"/>
              </a:solidFill>
            </a:endParaRPr>
          </a:p>
        </p:txBody>
      </p:sp>
      <p:sp>
        <p:nvSpPr>
          <p:cNvPr id="15364" name="TextBox 3"/>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 calcmode="lin" valueType="num">
                                      <p:cBhvr>
                                        <p:cTn id="7" dur="500" fill="hold"/>
                                        <p:tgtEl>
                                          <p:spTgt spid="99332"/>
                                        </p:tgtEl>
                                        <p:attrNameLst>
                                          <p:attrName>ppt_x</p:attrName>
                                        </p:attrNameLst>
                                      </p:cBhvr>
                                      <p:tavLst>
                                        <p:tav tm="0">
                                          <p:val>
                                            <p:strVal val="#ppt_x"/>
                                          </p:val>
                                        </p:tav>
                                        <p:tav tm="100000">
                                          <p:val>
                                            <p:strVal val="#ppt_x"/>
                                          </p:val>
                                        </p:tav>
                                      </p:tavLst>
                                    </p:anim>
                                    <p:anim calcmode="lin" valueType="num">
                                      <p:cBhvr>
                                        <p:cTn id="8" dur="500" fill="hold"/>
                                        <p:tgtEl>
                                          <p:spTgt spid="99332"/>
                                        </p:tgtEl>
                                        <p:attrNameLst>
                                          <p:attrName>ppt_y</p:attrName>
                                        </p:attrNameLst>
                                      </p:cBhvr>
                                      <p:tavLst>
                                        <p:tav tm="0">
                                          <p:val>
                                            <p:strVal val="#ppt_y-#ppt_h/2"/>
                                          </p:val>
                                        </p:tav>
                                        <p:tav tm="100000">
                                          <p:val>
                                            <p:strVal val="#ppt_y"/>
                                          </p:val>
                                        </p:tav>
                                      </p:tavLst>
                                    </p:anim>
                                    <p:anim calcmode="lin" valueType="num">
                                      <p:cBhvr>
                                        <p:cTn id="9" dur="500" fill="hold"/>
                                        <p:tgtEl>
                                          <p:spTgt spid="99332"/>
                                        </p:tgtEl>
                                        <p:attrNameLst>
                                          <p:attrName>ppt_w</p:attrName>
                                        </p:attrNameLst>
                                      </p:cBhvr>
                                      <p:tavLst>
                                        <p:tav tm="0">
                                          <p:val>
                                            <p:strVal val="#ppt_w"/>
                                          </p:val>
                                        </p:tav>
                                        <p:tav tm="100000">
                                          <p:val>
                                            <p:strVal val="#ppt_w"/>
                                          </p:val>
                                        </p:tav>
                                      </p:tavLst>
                                    </p:anim>
                                    <p:anim calcmode="lin" valueType="num">
                                      <p:cBhvr>
                                        <p:cTn id="10" dur="500" fill="hold"/>
                                        <p:tgtEl>
                                          <p:spTgt spid="993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99331"/>
                                        </p:tgtEl>
                                        <p:attrNameLst>
                                          <p:attrName>style.visibility</p:attrName>
                                        </p:attrNameLst>
                                      </p:cBhvr>
                                      <p:to>
                                        <p:strVal val="visible"/>
                                      </p:to>
                                    </p:set>
                                    <p:anim calcmode="lin" valueType="num">
                                      <p:cBhvr>
                                        <p:cTn id="14" dur="500" fill="hold"/>
                                        <p:tgtEl>
                                          <p:spTgt spid="99331"/>
                                        </p:tgtEl>
                                        <p:attrNameLst>
                                          <p:attrName>ppt_x</p:attrName>
                                        </p:attrNameLst>
                                      </p:cBhvr>
                                      <p:tavLst>
                                        <p:tav tm="0">
                                          <p:val>
                                            <p:strVal val="#ppt_x"/>
                                          </p:val>
                                        </p:tav>
                                        <p:tav tm="100000">
                                          <p:val>
                                            <p:strVal val="#ppt_x"/>
                                          </p:val>
                                        </p:tav>
                                      </p:tavLst>
                                    </p:anim>
                                    <p:anim calcmode="lin" valueType="num">
                                      <p:cBhvr>
                                        <p:cTn id="15" dur="500" fill="hold"/>
                                        <p:tgtEl>
                                          <p:spTgt spid="99331"/>
                                        </p:tgtEl>
                                        <p:attrNameLst>
                                          <p:attrName>ppt_y</p:attrName>
                                        </p:attrNameLst>
                                      </p:cBhvr>
                                      <p:tavLst>
                                        <p:tav tm="0">
                                          <p:val>
                                            <p:strVal val="#ppt_y-#ppt_h/2"/>
                                          </p:val>
                                        </p:tav>
                                        <p:tav tm="100000">
                                          <p:val>
                                            <p:strVal val="#ppt_y"/>
                                          </p:val>
                                        </p:tav>
                                      </p:tavLst>
                                    </p:anim>
                                    <p:anim calcmode="lin" valueType="num">
                                      <p:cBhvr>
                                        <p:cTn id="16" dur="500" fill="hold"/>
                                        <p:tgtEl>
                                          <p:spTgt spid="99331"/>
                                        </p:tgtEl>
                                        <p:attrNameLst>
                                          <p:attrName>ppt_w</p:attrName>
                                        </p:attrNameLst>
                                      </p:cBhvr>
                                      <p:tavLst>
                                        <p:tav tm="0">
                                          <p:val>
                                            <p:strVal val="#ppt_w"/>
                                          </p:val>
                                        </p:tav>
                                        <p:tav tm="100000">
                                          <p:val>
                                            <p:strVal val="#ppt_w"/>
                                          </p:val>
                                        </p:tav>
                                      </p:tavLst>
                                    </p:anim>
                                    <p:anim calcmode="lin" valueType="num">
                                      <p:cBhvr>
                                        <p:cTn id="17" dur="500" fill="hold"/>
                                        <p:tgtEl>
                                          <p:spTgt spid="99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P spid="9933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ChangeArrowheads="1"/>
          </p:cNvSpPr>
          <p:nvPr/>
        </p:nvSpPr>
        <p:spPr bwMode="auto">
          <a:xfrm>
            <a:off x="611188" y="1412875"/>
            <a:ext cx="7850187" cy="4319588"/>
          </a:xfrm>
          <a:prstGeom prst="rect">
            <a:avLst/>
          </a:prstGeom>
          <a:noFill/>
          <a:ln w="9525">
            <a:noFill/>
            <a:miter lim="800000"/>
            <a:headEnd/>
            <a:tailEnd/>
          </a:ln>
        </p:spPr>
        <p:txBody>
          <a:bodyPr/>
          <a:lstStyle/>
          <a:p>
            <a:pPr marL="342900" indent="-342900">
              <a:spcBef>
                <a:spcPct val="0"/>
              </a:spcBef>
              <a:buFontTx/>
              <a:buChar char="•"/>
            </a:pPr>
            <a:endParaRPr lang="en-GB" sz="2800" dirty="0" smtClean="0"/>
          </a:p>
        </p:txBody>
      </p:sp>
      <p:sp>
        <p:nvSpPr>
          <p:cNvPr id="99332" name="Rectangle 4"/>
          <p:cNvSpPr>
            <a:spLocks noChangeArrowheads="1"/>
          </p:cNvSpPr>
          <p:nvPr/>
        </p:nvSpPr>
        <p:spPr bwMode="auto">
          <a:xfrm>
            <a:off x="395288" y="692150"/>
            <a:ext cx="7772400" cy="533400"/>
          </a:xfrm>
          <a:prstGeom prst="rect">
            <a:avLst/>
          </a:prstGeom>
          <a:noFill/>
          <a:ln w="9525">
            <a:noFill/>
            <a:miter lim="800000"/>
            <a:headEnd/>
            <a:tailEnd/>
          </a:ln>
        </p:spPr>
        <p:txBody>
          <a:bodyPr anchor="ctr"/>
          <a:lstStyle/>
          <a:p>
            <a:pPr algn="ctr">
              <a:spcBef>
                <a:spcPct val="0"/>
              </a:spcBef>
            </a:pPr>
            <a:r>
              <a:rPr lang="en-GB" sz="2800" b="1" dirty="0" smtClean="0">
                <a:solidFill>
                  <a:srgbClr val="FF0000"/>
                </a:solidFill>
              </a:rPr>
              <a:t>Table 2: Pop. Proj.: ONS, TWRI &amp; “What ifs?” </a:t>
            </a:r>
            <a:endParaRPr lang="en-GB" sz="2800" b="1" dirty="0">
              <a:solidFill>
                <a:srgbClr val="FF0000"/>
              </a:solidFill>
            </a:endParaRPr>
          </a:p>
        </p:txBody>
      </p:sp>
      <p:sp>
        <p:nvSpPr>
          <p:cNvPr id="15364" name="TextBox 3"/>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graphicFrame>
        <p:nvGraphicFramePr>
          <p:cNvPr id="8" name="Table 7"/>
          <p:cNvGraphicFramePr>
            <a:graphicFrameLocks noGrp="1"/>
          </p:cNvGraphicFramePr>
          <p:nvPr/>
        </p:nvGraphicFramePr>
        <p:xfrm>
          <a:off x="785785" y="1357294"/>
          <a:ext cx="7643866" cy="4696168"/>
        </p:xfrm>
        <a:graphic>
          <a:graphicData uri="http://schemas.openxmlformats.org/drawingml/2006/table">
            <a:tbl>
              <a:tblPr/>
              <a:tblGrid>
                <a:gridCol w="1273976"/>
                <a:gridCol w="1273978"/>
                <a:gridCol w="1273978"/>
                <a:gridCol w="1273978"/>
                <a:gridCol w="1273978"/>
                <a:gridCol w="1273978"/>
              </a:tblGrid>
              <a:tr h="362293">
                <a:tc gridSpan="6">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2400" b="1" i="0" u="sng" strike="noStrike" dirty="0" smtClean="0">
                          <a:solidFill>
                            <a:srgbClr val="000000"/>
                          </a:solidFill>
                          <a:latin typeface="Calibri"/>
                        </a:rPr>
                        <a:t>England: Source,</a:t>
                      </a:r>
                      <a:r>
                        <a:rPr lang="en-GB" sz="2400" b="1" i="0" u="sng" strike="noStrike" baseline="0" dirty="0" smtClean="0">
                          <a:solidFill>
                            <a:srgbClr val="000000"/>
                          </a:solidFill>
                          <a:latin typeface="Calibri"/>
                        </a:rPr>
                        <a:t> base year and </a:t>
                      </a:r>
                      <a:r>
                        <a:rPr lang="en-GB" sz="2400" b="1" i="0" u="sng" strike="noStrike" dirty="0" smtClean="0">
                          <a:solidFill>
                            <a:srgbClr val="000000"/>
                          </a:solidFill>
                          <a:latin typeface="Calibri"/>
                        </a:rPr>
                        <a:t>“What ifs?”</a:t>
                      </a:r>
                    </a:p>
                  </a:txBody>
                  <a:tcPr marL="0" marR="0" marT="0" marB="0" anchor="b">
                    <a:lnL>
                      <a:noFill/>
                    </a:lnL>
                    <a:lnR>
                      <a:noFill/>
                    </a:lnR>
                    <a:lnT>
                      <a:noFill/>
                    </a:lnT>
                    <a:lnB>
                      <a:noFill/>
                    </a:lnB>
                  </a:tcPr>
                </a:tc>
                <a:tc hMerge="1">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hMerge="1">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hMerge="1">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r>
              <a:tr h="362293">
                <a:tc>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ONS</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endParaRPr lang="en-GB" dirty="0"/>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TWRI</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2015</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endParaRPr lang="en-GB" dirty="0"/>
                    </a:p>
                  </a:txBody>
                  <a:tcPr marL="0" marR="0" marT="0" marB="0" anchor="b">
                    <a:lnL>
                      <a:noFill/>
                    </a:lnL>
                    <a:lnR>
                      <a:noFill/>
                    </a:lnR>
                    <a:lnT>
                      <a:noFill/>
                    </a:lnT>
                    <a:lnB>
                      <a:noFill/>
                    </a:lnB>
                  </a:tcPr>
                </a:tc>
              </a:tr>
              <a:tr h="362293">
                <a:tc>
                  <a:txBody>
                    <a:bodyPr/>
                    <a:lstStyle/>
                    <a:p>
                      <a:pPr algn="ctr" fontAlgn="b"/>
                      <a:r>
                        <a:rPr lang="en-GB" sz="2400" b="0" i="0" u="sng" strike="noStrike" dirty="0">
                          <a:solidFill>
                            <a:srgbClr val="000000"/>
                          </a:solidFill>
                          <a:latin typeface="Calibri"/>
                        </a:rPr>
                        <a:t>Year</a:t>
                      </a: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2014</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(a)</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(b)</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(c)</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(d)</a:t>
                      </a:r>
                      <a:endParaRPr lang="en-GB" sz="2400" b="0" i="0" u="sng" strike="noStrike" dirty="0">
                        <a:solidFill>
                          <a:srgbClr val="C00000"/>
                        </a:solidFill>
                        <a:latin typeface="Calibri"/>
                      </a:endParaRPr>
                    </a:p>
                  </a:txBody>
                  <a:tcPr marL="0" marR="0" marT="0"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2014</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54.32</a:t>
                      </a: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2015</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54.78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54.79</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54.79</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54.79</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54.79</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2021</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57.25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57.18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57.27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56.73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56.87</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2026</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59.14</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59.08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59.33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57.41</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57.91</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2031</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60.85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60.82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61.30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57.77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58.68</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2036</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62.40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62.38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63.13</a:t>
                      </a:r>
                    </a:p>
                  </a:txBody>
                  <a:tcPr marL="9525" marR="9525" marT="9525" marB="0" anchor="b">
                    <a:lnL>
                      <a:noFill/>
                    </a:lnL>
                    <a:lnR>
                      <a:noFill/>
                    </a:lnR>
                    <a:lnT>
                      <a:noFill/>
                    </a:lnT>
                    <a:lnB>
                      <a:noFill/>
                    </a:lnB>
                  </a:tcPr>
                </a:tc>
                <a:tc>
                  <a:txBody>
                    <a:bodyPr/>
                    <a:lstStyle/>
                    <a:p>
                      <a:pPr algn="ctr" fontAlgn="b"/>
                      <a:r>
                        <a:rPr lang="en-GB" sz="2400" b="0" i="0" u="sng" strike="noStrike" dirty="0">
                          <a:solidFill>
                            <a:srgbClr val="C00000"/>
                          </a:solidFill>
                          <a:latin typeface="Calibri"/>
                        </a:rPr>
                        <a:t>57.83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59.20</a:t>
                      </a:r>
                    </a:p>
                  </a:txBody>
                  <a:tcPr marL="9525" marR="9525" marT="9525" marB="0" anchor="b">
                    <a:lnL>
                      <a:noFill/>
                    </a:lnL>
                    <a:lnR>
                      <a:noFill/>
                    </a:lnR>
                    <a:lnT>
                      <a:noFill/>
                    </a:lnT>
                    <a:lnB>
                      <a:noFill/>
                    </a:lnB>
                  </a:tcPr>
                </a:tc>
              </a:tr>
              <a:tr h="362293">
                <a:tc>
                  <a:txBody>
                    <a:bodyPr/>
                    <a:lstStyle/>
                    <a:p>
                      <a:pPr algn="ctr"/>
                      <a:r>
                        <a:rPr lang="en-GB" sz="2400" dirty="0" smtClean="0">
                          <a:latin typeface="Calibri" pitchFamily="34" charset="0"/>
                        </a:rPr>
                        <a:t>2040</a:t>
                      </a:r>
                      <a:endParaRPr lang="en-GB" sz="2400" dirty="0">
                        <a:latin typeface="Calibri" pitchFamily="34" charset="0"/>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63.57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63.57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64.53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57.75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59.50</a:t>
                      </a:r>
                    </a:p>
                  </a:txBody>
                  <a:tcPr marL="9525" marR="9525" marT="9525" marB="0" anchor="b">
                    <a:lnL>
                      <a:noFill/>
                    </a:lnL>
                    <a:lnR>
                      <a:noFill/>
                    </a:lnR>
                    <a:lnT>
                      <a:noFill/>
                    </a:lnT>
                    <a:lnB>
                      <a:noFill/>
                    </a:lnB>
                  </a:tcPr>
                </a:tc>
              </a:tr>
              <a:tr h="362293">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latin typeface="Calibri" pitchFamily="34" charset="0"/>
                        </a:rPr>
                        <a:t>Options:</a:t>
                      </a:r>
                      <a:r>
                        <a:rPr lang="en-GB" sz="2000" dirty="0" smtClean="0">
                          <a:solidFill>
                            <a:srgbClr val="C00000"/>
                          </a:solidFill>
                          <a:latin typeface="Calibri" pitchFamily="34" charset="0"/>
                        </a:rPr>
                        <a:t> </a:t>
                      </a:r>
                      <a:r>
                        <a:rPr lang="en-GB" sz="2000" b="0" i="0" u="none" strike="noStrike" dirty="0" smtClean="0">
                          <a:solidFill>
                            <a:srgbClr val="C00000"/>
                          </a:solidFill>
                          <a:latin typeface="Calibri"/>
                        </a:rPr>
                        <a:t>a) Base, b) Improved death rate,</a:t>
                      </a:r>
                      <a:r>
                        <a:rPr lang="en-GB" sz="2000" b="0" i="0" u="none" strike="noStrike" baseline="0" dirty="0" smtClean="0">
                          <a:solidFill>
                            <a:srgbClr val="C00000"/>
                          </a:solidFill>
                          <a:latin typeface="Calibri"/>
                        </a:rPr>
                        <a:t> </a:t>
                      </a:r>
                      <a:r>
                        <a:rPr lang="en-GB" sz="2000" b="0" i="0" u="none" strike="noStrike" dirty="0" smtClean="0">
                          <a:solidFill>
                            <a:srgbClr val="C00000"/>
                          </a:solidFill>
                          <a:latin typeface="Calibri"/>
                        </a:rPr>
                        <a:t>c) No</a:t>
                      </a:r>
                      <a:r>
                        <a:rPr lang="en-GB" sz="2000" b="0" i="0" u="none" strike="noStrike" baseline="0" dirty="0" smtClean="0">
                          <a:solidFill>
                            <a:srgbClr val="C00000"/>
                          </a:solidFill>
                          <a:latin typeface="Calibri"/>
                        </a:rPr>
                        <a:t> </a:t>
                      </a:r>
                      <a:r>
                        <a:rPr lang="en-GB" sz="2000" b="0" i="0" u="none" strike="noStrike" dirty="0" smtClean="0">
                          <a:solidFill>
                            <a:srgbClr val="C00000"/>
                          </a:solidFill>
                          <a:latin typeface="Calibri"/>
                        </a:rPr>
                        <a:t>international migration beyond 2019 and d</a:t>
                      </a:r>
                      <a:r>
                        <a:rPr lang="en-GB" sz="2000" dirty="0" smtClean="0">
                          <a:solidFill>
                            <a:srgbClr val="C00000"/>
                          </a:solidFill>
                          <a:latin typeface="Calibri" pitchFamily="34" charset="0"/>
                        </a:rPr>
                        <a:t>) </a:t>
                      </a:r>
                      <a:r>
                        <a:rPr lang="en-GB" sz="2000" b="0" i="0" u="none" strike="noStrike" dirty="0" smtClean="0">
                          <a:solidFill>
                            <a:srgbClr val="C00000"/>
                          </a:solidFill>
                          <a:latin typeface="Calibri"/>
                        </a:rPr>
                        <a:t>30%</a:t>
                      </a:r>
                      <a:r>
                        <a:rPr lang="en-GB" sz="2000" b="0" i="0" u="none" strike="noStrike" baseline="0" dirty="0" smtClean="0">
                          <a:solidFill>
                            <a:srgbClr val="C00000"/>
                          </a:solidFill>
                          <a:latin typeface="Calibri"/>
                        </a:rPr>
                        <a:t> </a:t>
                      </a:r>
                      <a:r>
                        <a:rPr lang="en-GB" sz="2000" b="0" i="0" u="none" strike="noStrike" dirty="0" smtClean="0">
                          <a:solidFill>
                            <a:srgbClr val="C00000"/>
                          </a:solidFill>
                          <a:latin typeface="Calibri"/>
                        </a:rPr>
                        <a:t>international migration beyond 2019. </a:t>
                      </a:r>
                    </a:p>
                  </a:txBody>
                  <a:tcPr marL="0" marR="0" marT="0"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r>
              <a:tr h="362293">
                <a:tc gridSpan="5">
                  <a:txBody>
                    <a:bodyPr/>
                    <a:lstStyle/>
                    <a:p>
                      <a:pPr algn="l" fontAlgn="b"/>
                      <a:r>
                        <a:rPr lang="en-GB" sz="2000" b="0" i="0" u="none" strike="noStrike" dirty="0">
                          <a:solidFill>
                            <a:srgbClr val="000000"/>
                          </a:solidFill>
                          <a:latin typeface="Calibri"/>
                        </a:rPr>
                        <a:t>Mid-year England residential </a:t>
                      </a:r>
                      <a:r>
                        <a:rPr lang="en-GB" sz="2000" b="0" i="0" u="none" strike="noStrike" dirty="0" smtClean="0">
                          <a:solidFill>
                            <a:srgbClr val="000000"/>
                          </a:solidFill>
                          <a:latin typeface="Calibri"/>
                        </a:rPr>
                        <a:t>population</a:t>
                      </a:r>
                      <a:r>
                        <a:rPr lang="en-GB" sz="2000" b="0" i="0" u="none" strike="noStrike" baseline="0" dirty="0" smtClean="0">
                          <a:solidFill>
                            <a:srgbClr val="000000"/>
                          </a:solidFill>
                          <a:latin typeface="Calibri"/>
                        </a:rPr>
                        <a:t> </a:t>
                      </a:r>
                      <a:r>
                        <a:rPr lang="en-GB" sz="2000" b="0" i="0" u="none" strike="noStrike" dirty="0" smtClean="0">
                          <a:solidFill>
                            <a:srgbClr val="000000"/>
                          </a:solidFill>
                          <a:latin typeface="Calibri"/>
                        </a:rPr>
                        <a:t>in millions</a:t>
                      </a:r>
                      <a:r>
                        <a:rPr lang="en-GB" sz="2000" b="0" i="0" u="none" strike="noStrike" dirty="0">
                          <a:solidFill>
                            <a:srgbClr val="000000"/>
                          </a:solidFill>
                          <a:latin typeface="Calibri"/>
                        </a:rPr>
                        <a:t>.</a:t>
                      </a: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20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 calcmode="lin" valueType="num">
                                      <p:cBhvr>
                                        <p:cTn id="7" dur="500" fill="hold"/>
                                        <p:tgtEl>
                                          <p:spTgt spid="99332"/>
                                        </p:tgtEl>
                                        <p:attrNameLst>
                                          <p:attrName>ppt_x</p:attrName>
                                        </p:attrNameLst>
                                      </p:cBhvr>
                                      <p:tavLst>
                                        <p:tav tm="0">
                                          <p:val>
                                            <p:strVal val="#ppt_x"/>
                                          </p:val>
                                        </p:tav>
                                        <p:tav tm="100000">
                                          <p:val>
                                            <p:strVal val="#ppt_x"/>
                                          </p:val>
                                        </p:tav>
                                      </p:tavLst>
                                    </p:anim>
                                    <p:anim calcmode="lin" valueType="num">
                                      <p:cBhvr>
                                        <p:cTn id="8" dur="500" fill="hold"/>
                                        <p:tgtEl>
                                          <p:spTgt spid="99332"/>
                                        </p:tgtEl>
                                        <p:attrNameLst>
                                          <p:attrName>ppt_y</p:attrName>
                                        </p:attrNameLst>
                                      </p:cBhvr>
                                      <p:tavLst>
                                        <p:tav tm="0">
                                          <p:val>
                                            <p:strVal val="#ppt_y-#ppt_h/2"/>
                                          </p:val>
                                        </p:tav>
                                        <p:tav tm="100000">
                                          <p:val>
                                            <p:strVal val="#ppt_y"/>
                                          </p:val>
                                        </p:tav>
                                      </p:tavLst>
                                    </p:anim>
                                    <p:anim calcmode="lin" valueType="num">
                                      <p:cBhvr>
                                        <p:cTn id="9" dur="500" fill="hold"/>
                                        <p:tgtEl>
                                          <p:spTgt spid="99332"/>
                                        </p:tgtEl>
                                        <p:attrNameLst>
                                          <p:attrName>ppt_w</p:attrName>
                                        </p:attrNameLst>
                                      </p:cBhvr>
                                      <p:tavLst>
                                        <p:tav tm="0">
                                          <p:val>
                                            <p:strVal val="#ppt_w"/>
                                          </p:val>
                                        </p:tav>
                                        <p:tav tm="100000">
                                          <p:val>
                                            <p:strVal val="#ppt_w"/>
                                          </p:val>
                                        </p:tav>
                                      </p:tavLst>
                                    </p:anim>
                                    <p:anim calcmode="lin" valueType="num">
                                      <p:cBhvr>
                                        <p:cTn id="10" dur="500" fill="hold"/>
                                        <p:tgtEl>
                                          <p:spTgt spid="993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nodePh="1">
                                  <p:stCondLst>
                                    <p:cond delay="0"/>
                                  </p:stCondLst>
                                  <p:endCondLst>
                                    <p:cond evt="begin" delay="0">
                                      <p:tn val="12"/>
                                    </p:cond>
                                  </p:endCondLst>
                                  <p:childTnLst>
                                    <p:set>
                                      <p:cBhvr>
                                        <p:cTn id="13" dur="1" fill="hold">
                                          <p:stCondLst>
                                            <p:cond delay="0"/>
                                          </p:stCondLst>
                                        </p:cTn>
                                        <p:tgtEl>
                                          <p:spTgt spid="99331"/>
                                        </p:tgtEl>
                                        <p:attrNameLst>
                                          <p:attrName>style.visibility</p:attrName>
                                        </p:attrNameLst>
                                      </p:cBhvr>
                                      <p:to>
                                        <p:strVal val="visible"/>
                                      </p:to>
                                    </p:set>
                                    <p:anim calcmode="lin" valueType="num">
                                      <p:cBhvr>
                                        <p:cTn id="14" dur="500" fill="hold"/>
                                        <p:tgtEl>
                                          <p:spTgt spid="99331"/>
                                        </p:tgtEl>
                                        <p:attrNameLst>
                                          <p:attrName>ppt_x</p:attrName>
                                        </p:attrNameLst>
                                      </p:cBhvr>
                                      <p:tavLst>
                                        <p:tav tm="0">
                                          <p:val>
                                            <p:strVal val="#ppt_x"/>
                                          </p:val>
                                        </p:tav>
                                        <p:tav tm="100000">
                                          <p:val>
                                            <p:strVal val="#ppt_x"/>
                                          </p:val>
                                        </p:tav>
                                      </p:tavLst>
                                    </p:anim>
                                    <p:anim calcmode="lin" valueType="num">
                                      <p:cBhvr>
                                        <p:cTn id="15" dur="500" fill="hold"/>
                                        <p:tgtEl>
                                          <p:spTgt spid="99331"/>
                                        </p:tgtEl>
                                        <p:attrNameLst>
                                          <p:attrName>ppt_y</p:attrName>
                                        </p:attrNameLst>
                                      </p:cBhvr>
                                      <p:tavLst>
                                        <p:tav tm="0">
                                          <p:val>
                                            <p:strVal val="#ppt_y-#ppt_h/2"/>
                                          </p:val>
                                        </p:tav>
                                        <p:tav tm="100000">
                                          <p:val>
                                            <p:strVal val="#ppt_y"/>
                                          </p:val>
                                        </p:tav>
                                      </p:tavLst>
                                    </p:anim>
                                    <p:anim calcmode="lin" valueType="num">
                                      <p:cBhvr>
                                        <p:cTn id="16" dur="500" fill="hold"/>
                                        <p:tgtEl>
                                          <p:spTgt spid="99331"/>
                                        </p:tgtEl>
                                        <p:attrNameLst>
                                          <p:attrName>ppt_w</p:attrName>
                                        </p:attrNameLst>
                                      </p:cBhvr>
                                      <p:tavLst>
                                        <p:tav tm="0">
                                          <p:val>
                                            <p:strVal val="#ppt_w"/>
                                          </p:val>
                                        </p:tav>
                                        <p:tav tm="100000">
                                          <p:val>
                                            <p:strVal val="#ppt_w"/>
                                          </p:val>
                                        </p:tav>
                                      </p:tavLst>
                                    </p:anim>
                                    <p:anim calcmode="lin" valueType="num">
                                      <p:cBhvr>
                                        <p:cTn id="17" dur="500" fill="hold"/>
                                        <p:tgtEl>
                                          <p:spTgt spid="99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P spid="99332"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ChangeArrowheads="1"/>
          </p:cNvSpPr>
          <p:nvPr/>
        </p:nvSpPr>
        <p:spPr bwMode="auto">
          <a:xfrm>
            <a:off x="611188" y="1412875"/>
            <a:ext cx="7850187" cy="4319588"/>
          </a:xfrm>
          <a:prstGeom prst="rect">
            <a:avLst/>
          </a:prstGeom>
          <a:noFill/>
          <a:ln w="9525">
            <a:noFill/>
            <a:miter lim="800000"/>
            <a:headEnd/>
            <a:tailEnd/>
          </a:ln>
        </p:spPr>
        <p:txBody>
          <a:bodyPr/>
          <a:lstStyle/>
          <a:p>
            <a:pPr marL="342900" indent="-342900">
              <a:spcBef>
                <a:spcPct val="0"/>
              </a:spcBef>
              <a:buFontTx/>
              <a:buChar char="•"/>
            </a:pPr>
            <a:endParaRPr lang="en-GB" sz="2800" dirty="0" smtClean="0"/>
          </a:p>
        </p:txBody>
      </p:sp>
      <p:sp>
        <p:nvSpPr>
          <p:cNvPr id="99332" name="Rectangle 4"/>
          <p:cNvSpPr>
            <a:spLocks noChangeArrowheads="1"/>
          </p:cNvSpPr>
          <p:nvPr/>
        </p:nvSpPr>
        <p:spPr bwMode="auto">
          <a:xfrm>
            <a:off x="395288" y="692150"/>
            <a:ext cx="7772400" cy="533400"/>
          </a:xfrm>
          <a:prstGeom prst="rect">
            <a:avLst/>
          </a:prstGeom>
          <a:noFill/>
          <a:ln w="9525">
            <a:noFill/>
            <a:miter lim="800000"/>
            <a:headEnd/>
            <a:tailEnd/>
          </a:ln>
        </p:spPr>
        <p:txBody>
          <a:bodyPr anchor="ctr"/>
          <a:lstStyle/>
          <a:p>
            <a:pPr algn="ctr">
              <a:spcBef>
                <a:spcPct val="0"/>
              </a:spcBef>
            </a:pPr>
            <a:r>
              <a:rPr lang="en-GB" sz="2800" b="1" dirty="0" smtClean="0">
                <a:solidFill>
                  <a:srgbClr val="FF0000"/>
                </a:solidFill>
              </a:rPr>
              <a:t>Table 3: Pop. Proj.: ONS, TWRI &amp; “What ifs?” </a:t>
            </a:r>
            <a:endParaRPr lang="en-GB" sz="2800" b="1" dirty="0">
              <a:solidFill>
                <a:srgbClr val="FF0000"/>
              </a:solidFill>
            </a:endParaRPr>
          </a:p>
        </p:txBody>
      </p:sp>
      <p:sp>
        <p:nvSpPr>
          <p:cNvPr id="15364" name="TextBox 3"/>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graphicFrame>
        <p:nvGraphicFramePr>
          <p:cNvPr id="8" name="Table 7"/>
          <p:cNvGraphicFramePr>
            <a:graphicFrameLocks noGrp="1"/>
          </p:cNvGraphicFramePr>
          <p:nvPr/>
        </p:nvGraphicFramePr>
        <p:xfrm>
          <a:off x="785784" y="1357294"/>
          <a:ext cx="7572432" cy="5071453"/>
        </p:xfrm>
        <a:graphic>
          <a:graphicData uri="http://schemas.openxmlformats.org/drawingml/2006/table">
            <a:tbl>
              <a:tblPr/>
              <a:tblGrid>
                <a:gridCol w="1262072"/>
                <a:gridCol w="1262072"/>
                <a:gridCol w="1262072"/>
                <a:gridCol w="1262072"/>
                <a:gridCol w="1262072"/>
                <a:gridCol w="1262072"/>
              </a:tblGrid>
              <a:tr h="362293">
                <a:tc gridSpan="6">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2400" b="1" i="0" u="sng" strike="noStrike" dirty="0" smtClean="0">
                          <a:solidFill>
                            <a:srgbClr val="000000"/>
                          </a:solidFill>
                          <a:latin typeface="Calibri"/>
                        </a:rPr>
                        <a:t>London: Source,</a:t>
                      </a:r>
                      <a:r>
                        <a:rPr lang="en-GB" sz="2400" b="1" i="0" u="sng" strike="noStrike" baseline="0" dirty="0" smtClean="0">
                          <a:solidFill>
                            <a:srgbClr val="000000"/>
                          </a:solidFill>
                          <a:latin typeface="Calibri"/>
                        </a:rPr>
                        <a:t> base year and </a:t>
                      </a:r>
                      <a:r>
                        <a:rPr lang="en-GB" sz="2400" b="1" i="0" u="sng" strike="noStrike" dirty="0" smtClean="0">
                          <a:solidFill>
                            <a:srgbClr val="000000"/>
                          </a:solidFill>
                          <a:latin typeface="Calibri"/>
                        </a:rPr>
                        <a:t>“What ifs?”</a:t>
                      </a:r>
                    </a:p>
                  </a:txBody>
                  <a:tcPr marL="0" marR="0" marT="0" marB="0" anchor="b">
                    <a:lnL>
                      <a:noFill/>
                    </a:lnL>
                    <a:lnR>
                      <a:noFill/>
                    </a:lnR>
                    <a:lnT>
                      <a:noFill/>
                    </a:lnT>
                    <a:lnB>
                      <a:noFill/>
                    </a:lnB>
                  </a:tcPr>
                </a:tc>
                <a:tc hMerge="1">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hMerge="1">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hMerge="1">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r>
              <a:tr h="362293">
                <a:tc>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ONS</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endParaRPr lang="en-GB" dirty="0"/>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TWRI</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2015</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endParaRPr lang="en-GB" sz="2400" b="0" i="0" u="sng" strike="noStrike" dirty="0">
                        <a:solidFill>
                          <a:srgbClr val="C00000"/>
                        </a:solidFill>
                        <a:latin typeface="Calibri"/>
                      </a:endParaRPr>
                    </a:p>
                  </a:txBody>
                  <a:tcPr marL="0" marR="0" marT="0" marB="0" anchor="b">
                    <a:lnL>
                      <a:noFill/>
                    </a:lnL>
                    <a:lnR>
                      <a:noFill/>
                    </a:lnR>
                    <a:lnT>
                      <a:noFill/>
                    </a:lnT>
                    <a:lnB>
                      <a:noFill/>
                    </a:lnB>
                  </a:tcPr>
                </a:tc>
              </a:tr>
              <a:tr h="362293">
                <a:tc>
                  <a:txBody>
                    <a:bodyPr/>
                    <a:lstStyle/>
                    <a:p>
                      <a:pPr algn="ctr" fontAlgn="b"/>
                      <a:r>
                        <a:rPr lang="en-GB" sz="2400" b="0" i="0" u="sng" strike="noStrike" dirty="0">
                          <a:solidFill>
                            <a:srgbClr val="000000"/>
                          </a:solidFill>
                          <a:latin typeface="Calibri"/>
                        </a:rPr>
                        <a:t>Year</a:t>
                      </a: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2014</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(a)</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(b)</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(c)</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(d)</a:t>
                      </a:r>
                      <a:endParaRPr lang="en-GB" sz="2400" b="0" i="0" u="sng" strike="noStrike" dirty="0">
                        <a:solidFill>
                          <a:srgbClr val="C00000"/>
                        </a:solidFill>
                        <a:latin typeface="Calibri"/>
                      </a:endParaRPr>
                    </a:p>
                  </a:txBody>
                  <a:tcPr marL="0" marR="0" marT="0"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2014</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smtClean="0">
                          <a:solidFill>
                            <a:srgbClr val="0070C0"/>
                          </a:solidFill>
                          <a:latin typeface="Calibri"/>
                        </a:rPr>
                        <a:t>  8.54</a:t>
                      </a:r>
                      <a:endParaRPr lang="en-GB" sz="2400" b="0" i="0" u="none" strike="noStrike" dirty="0">
                        <a:solidFill>
                          <a:srgbClr val="0070C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2015</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smtClean="0">
                          <a:solidFill>
                            <a:srgbClr val="0070C0"/>
                          </a:solidFill>
                          <a:latin typeface="Calibri"/>
                        </a:rPr>
                        <a:t>  8.70</a:t>
                      </a:r>
                      <a:endParaRPr lang="en-GB" sz="2400" b="0" i="0" u="none" strike="noStrike" dirty="0">
                        <a:solidFill>
                          <a:srgbClr val="0070C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smtClean="0">
                          <a:solidFill>
                            <a:srgbClr val="C00000"/>
                          </a:solidFill>
                          <a:latin typeface="Calibri"/>
                        </a:rPr>
                        <a:t>  8.67</a:t>
                      </a:r>
                      <a:endParaRPr lang="en-GB" sz="2400" b="0" i="0" u="none" strike="noStrike" dirty="0">
                        <a:solidFill>
                          <a:srgbClr val="C0000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smtClean="0">
                          <a:solidFill>
                            <a:srgbClr val="C00000"/>
                          </a:solidFill>
                          <a:latin typeface="Calibri"/>
                        </a:rPr>
                        <a:t>  8.67</a:t>
                      </a:r>
                      <a:endParaRPr lang="en-GB" sz="2400" b="0" i="0" u="none" strike="noStrike" dirty="0">
                        <a:solidFill>
                          <a:srgbClr val="C0000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8.67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8.67</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2021</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smtClean="0">
                          <a:solidFill>
                            <a:srgbClr val="0070C0"/>
                          </a:solidFill>
                          <a:latin typeface="Calibri"/>
                        </a:rPr>
                        <a:t>  9.41</a:t>
                      </a:r>
                      <a:endParaRPr lang="en-GB" sz="2400" b="0" i="0" u="none" strike="noStrike" dirty="0">
                        <a:solidFill>
                          <a:srgbClr val="0070C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smtClean="0">
                          <a:solidFill>
                            <a:srgbClr val="C00000"/>
                          </a:solidFill>
                          <a:latin typeface="Calibri"/>
                        </a:rPr>
                        <a:t>  9.42</a:t>
                      </a:r>
                      <a:endParaRPr lang="en-GB" sz="2400" b="0" i="0" u="none" strike="noStrike" dirty="0">
                        <a:solidFill>
                          <a:srgbClr val="C0000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smtClean="0">
                          <a:solidFill>
                            <a:srgbClr val="C00000"/>
                          </a:solidFill>
                          <a:latin typeface="Calibri"/>
                        </a:rPr>
                        <a:t>  9.43</a:t>
                      </a:r>
                      <a:endParaRPr lang="en-GB" sz="2400" b="0" i="0" u="none" strike="noStrike" dirty="0">
                        <a:solidFill>
                          <a:srgbClr val="C0000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9.22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9.28</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2026</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smtClean="0">
                          <a:solidFill>
                            <a:srgbClr val="0070C0"/>
                          </a:solidFill>
                          <a:latin typeface="Calibri"/>
                        </a:rPr>
                        <a:t>  9.89</a:t>
                      </a:r>
                      <a:endParaRPr lang="en-GB" sz="2400" b="0" i="0" u="none" strike="noStrike" dirty="0">
                        <a:solidFill>
                          <a:srgbClr val="0070C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10.03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10.06</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9.32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9.53</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2031</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10.33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10.62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10.68</a:t>
                      </a:r>
                    </a:p>
                  </a:txBody>
                  <a:tcPr marL="9525" marR="9525" marT="9525" marB="0" anchor="b">
                    <a:lnL>
                      <a:noFill/>
                    </a:lnL>
                    <a:lnR>
                      <a:noFill/>
                    </a:lnR>
                    <a:lnT>
                      <a:noFill/>
                    </a:lnT>
                    <a:lnB>
                      <a:noFill/>
                    </a:lnB>
                  </a:tcPr>
                </a:tc>
                <a:tc>
                  <a:txBody>
                    <a:bodyPr/>
                    <a:lstStyle/>
                    <a:p>
                      <a:pPr algn="ctr" fontAlgn="b"/>
                      <a:r>
                        <a:rPr lang="en-GB" sz="2400" b="0" i="0" u="sng" strike="noStrike" dirty="0">
                          <a:solidFill>
                            <a:srgbClr val="C00000"/>
                          </a:solidFill>
                          <a:latin typeface="Calibri"/>
                        </a:rPr>
                        <a:t>9.33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9.72</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2036</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10.74</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11.20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11.30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9.30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9.87</a:t>
                      </a:r>
                    </a:p>
                  </a:txBody>
                  <a:tcPr marL="9525" marR="9525" marT="9525" marB="0" anchor="b">
                    <a:lnL>
                      <a:noFill/>
                    </a:lnL>
                    <a:lnR>
                      <a:noFill/>
                    </a:lnR>
                    <a:lnT>
                      <a:noFill/>
                    </a:lnT>
                    <a:lnB>
                      <a:noFill/>
                    </a:lnB>
                  </a:tcPr>
                </a:tc>
              </a:tr>
              <a:tr h="362293">
                <a:tc>
                  <a:txBody>
                    <a:bodyPr/>
                    <a:lstStyle/>
                    <a:p>
                      <a:pPr algn="ctr"/>
                      <a:r>
                        <a:rPr lang="en-GB" sz="2400" dirty="0" smtClean="0">
                          <a:latin typeface="Calibri" pitchFamily="34" charset="0"/>
                        </a:rPr>
                        <a:t>2039</a:t>
                      </a:r>
                      <a:endParaRPr lang="en-GB" sz="2400" dirty="0">
                        <a:latin typeface="Calibri" pitchFamily="34" charset="0"/>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10.98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11.54</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11.67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9.26</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9.94</a:t>
                      </a:r>
                    </a:p>
                  </a:txBody>
                  <a:tcPr marL="9525" marR="9525" marT="9525" marB="0" anchor="b">
                    <a:lnL>
                      <a:noFill/>
                    </a:lnL>
                    <a:lnR>
                      <a:noFill/>
                    </a:lnR>
                    <a:lnT>
                      <a:noFill/>
                    </a:lnT>
                    <a:lnB>
                      <a:noFill/>
                    </a:lnB>
                  </a:tcPr>
                </a:tc>
              </a:tr>
              <a:tr h="362293">
                <a:tc>
                  <a:txBody>
                    <a:bodyPr/>
                    <a:lstStyle/>
                    <a:p>
                      <a:pPr algn="ctr"/>
                      <a:r>
                        <a:rPr lang="en-GB" sz="2400" dirty="0" smtClean="0">
                          <a:latin typeface="Calibri" pitchFamily="34" charset="0"/>
                        </a:rPr>
                        <a:t>2040</a:t>
                      </a:r>
                      <a:endParaRPr lang="en-GB" sz="2400" dirty="0">
                        <a:latin typeface="Calibri" pitchFamily="34" charset="0"/>
                      </a:endParaRPr>
                    </a:p>
                  </a:txBody>
                  <a:tcPr marL="0" marR="0" marT="0"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11.65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11.79</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9.24</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9.96</a:t>
                      </a:r>
                    </a:p>
                  </a:txBody>
                  <a:tcPr marL="9525" marR="9525" marT="9525" marB="0" anchor="b">
                    <a:lnL>
                      <a:noFill/>
                    </a:lnL>
                    <a:lnR>
                      <a:noFill/>
                    </a:lnR>
                    <a:lnT>
                      <a:noFill/>
                    </a:lnT>
                    <a:lnB>
                      <a:noFill/>
                    </a:lnB>
                  </a:tcPr>
                </a:tc>
              </a:tr>
              <a:tr h="362293">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latin typeface="Calibri" pitchFamily="34" charset="0"/>
                        </a:rPr>
                        <a:t>Options:</a:t>
                      </a:r>
                      <a:r>
                        <a:rPr lang="en-GB" sz="2000" dirty="0" smtClean="0">
                          <a:solidFill>
                            <a:srgbClr val="C00000"/>
                          </a:solidFill>
                          <a:latin typeface="Calibri" pitchFamily="34" charset="0"/>
                        </a:rPr>
                        <a:t> </a:t>
                      </a:r>
                      <a:r>
                        <a:rPr lang="en-GB" sz="2000" b="0" i="0" u="none" strike="noStrike" dirty="0" smtClean="0">
                          <a:solidFill>
                            <a:srgbClr val="C00000"/>
                          </a:solidFill>
                          <a:latin typeface="Calibri"/>
                        </a:rPr>
                        <a:t>a) Base, b) Improved death rate,</a:t>
                      </a:r>
                      <a:r>
                        <a:rPr lang="en-GB" sz="2000" b="0" i="0" u="none" strike="noStrike" baseline="0" dirty="0" smtClean="0">
                          <a:solidFill>
                            <a:srgbClr val="C00000"/>
                          </a:solidFill>
                          <a:latin typeface="Calibri"/>
                        </a:rPr>
                        <a:t> </a:t>
                      </a:r>
                      <a:r>
                        <a:rPr lang="en-GB" sz="2000" b="0" i="0" u="none" strike="noStrike" dirty="0" smtClean="0">
                          <a:solidFill>
                            <a:srgbClr val="C00000"/>
                          </a:solidFill>
                          <a:latin typeface="Calibri"/>
                        </a:rPr>
                        <a:t>c) No</a:t>
                      </a:r>
                      <a:r>
                        <a:rPr lang="en-GB" sz="2000" b="0" i="0" u="none" strike="noStrike" baseline="0" dirty="0" smtClean="0">
                          <a:solidFill>
                            <a:srgbClr val="C00000"/>
                          </a:solidFill>
                          <a:latin typeface="Calibri"/>
                        </a:rPr>
                        <a:t> </a:t>
                      </a:r>
                      <a:r>
                        <a:rPr lang="en-GB" sz="2000" b="0" i="0" u="none" strike="noStrike" dirty="0" smtClean="0">
                          <a:solidFill>
                            <a:srgbClr val="C00000"/>
                          </a:solidFill>
                          <a:latin typeface="Calibri"/>
                        </a:rPr>
                        <a:t>international migration beyond 2019 and d</a:t>
                      </a:r>
                      <a:r>
                        <a:rPr lang="en-GB" sz="2000" dirty="0" smtClean="0">
                          <a:solidFill>
                            <a:srgbClr val="C00000"/>
                          </a:solidFill>
                          <a:latin typeface="Calibri" pitchFamily="34" charset="0"/>
                        </a:rPr>
                        <a:t>) </a:t>
                      </a:r>
                      <a:r>
                        <a:rPr lang="en-GB" sz="2000" b="0" i="0" u="none" strike="noStrike" dirty="0" smtClean="0">
                          <a:solidFill>
                            <a:srgbClr val="C00000"/>
                          </a:solidFill>
                          <a:latin typeface="Calibri"/>
                        </a:rPr>
                        <a:t>30%</a:t>
                      </a:r>
                      <a:r>
                        <a:rPr lang="en-GB" sz="2000" b="0" i="0" u="none" strike="noStrike" baseline="0" dirty="0" smtClean="0">
                          <a:solidFill>
                            <a:srgbClr val="C00000"/>
                          </a:solidFill>
                          <a:latin typeface="Calibri"/>
                        </a:rPr>
                        <a:t> </a:t>
                      </a:r>
                      <a:r>
                        <a:rPr lang="en-GB" sz="2000" b="0" i="0" u="none" strike="noStrike" dirty="0" smtClean="0">
                          <a:solidFill>
                            <a:srgbClr val="C00000"/>
                          </a:solidFill>
                          <a:latin typeface="Calibri"/>
                        </a:rPr>
                        <a:t>international migration beyond 2019. </a:t>
                      </a:r>
                    </a:p>
                  </a:txBody>
                  <a:tcPr marL="0" marR="0" marT="0"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r>
              <a:tr h="362293">
                <a:tc gridSpan="5">
                  <a:txBody>
                    <a:bodyPr/>
                    <a:lstStyle/>
                    <a:p>
                      <a:pPr algn="l" fontAlgn="b"/>
                      <a:r>
                        <a:rPr lang="en-GB" sz="2000" b="0" i="0" u="none" strike="noStrike" dirty="0">
                          <a:solidFill>
                            <a:srgbClr val="000000"/>
                          </a:solidFill>
                          <a:latin typeface="Calibri"/>
                        </a:rPr>
                        <a:t>Mid-year </a:t>
                      </a:r>
                      <a:r>
                        <a:rPr lang="en-GB" sz="2000" b="0" i="0" u="none" strike="noStrike" dirty="0" smtClean="0">
                          <a:solidFill>
                            <a:srgbClr val="000000"/>
                          </a:solidFill>
                          <a:latin typeface="Calibri"/>
                        </a:rPr>
                        <a:t>London </a:t>
                      </a:r>
                      <a:r>
                        <a:rPr lang="en-GB" sz="2000" b="0" i="0" u="none" strike="noStrike" dirty="0">
                          <a:solidFill>
                            <a:srgbClr val="000000"/>
                          </a:solidFill>
                          <a:latin typeface="Calibri"/>
                        </a:rPr>
                        <a:t>residential </a:t>
                      </a:r>
                      <a:r>
                        <a:rPr lang="en-GB" sz="2000" b="0" i="0" u="none" strike="noStrike" dirty="0" smtClean="0">
                          <a:solidFill>
                            <a:srgbClr val="000000"/>
                          </a:solidFill>
                          <a:latin typeface="Calibri"/>
                        </a:rPr>
                        <a:t>population</a:t>
                      </a:r>
                      <a:r>
                        <a:rPr lang="en-GB" sz="2000" b="0" i="0" u="none" strike="noStrike" baseline="0" dirty="0" smtClean="0">
                          <a:solidFill>
                            <a:srgbClr val="000000"/>
                          </a:solidFill>
                          <a:latin typeface="Calibri"/>
                        </a:rPr>
                        <a:t> </a:t>
                      </a:r>
                      <a:r>
                        <a:rPr lang="en-GB" sz="2000" b="0" i="0" u="none" strike="noStrike" dirty="0" smtClean="0">
                          <a:solidFill>
                            <a:srgbClr val="000000"/>
                          </a:solidFill>
                          <a:latin typeface="Calibri"/>
                        </a:rPr>
                        <a:t>in millions</a:t>
                      </a:r>
                      <a:r>
                        <a:rPr lang="en-GB" sz="2000" b="0" i="0" u="none" strike="noStrike" dirty="0">
                          <a:solidFill>
                            <a:srgbClr val="000000"/>
                          </a:solidFill>
                          <a:latin typeface="Calibri"/>
                        </a:rPr>
                        <a:t>.</a:t>
                      </a: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20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 calcmode="lin" valueType="num">
                                      <p:cBhvr>
                                        <p:cTn id="7" dur="500" fill="hold"/>
                                        <p:tgtEl>
                                          <p:spTgt spid="99332"/>
                                        </p:tgtEl>
                                        <p:attrNameLst>
                                          <p:attrName>ppt_x</p:attrName>
                                        </p:attrNameLst>
                                      </p:cBhvr>
                                      <p:tavLst>
                                        <p:tav tm="0">
                                          <p:val>
                                            <p:strVal val="#ppt_x"/>
                                          </p:val>
                                        </p:tav>
                                        <p:tav tm="100000">
                                          <p:val>
                                            <p:strVal val="#ppt_x"/>
                                          </p:val>
                                        </p:tav>
                                      </p:tavLst>
                                    </p:anim>
                                    <p:anim calcmode="lin" valueType="num">
                                      <p:cBhvr>
                                        <p:cTn id="8" dur="500" fill="hold"/>
                                        <p:tgtEl>
                                          <p:spTgt spid="99332"/>
                                        </p:tgtEl>
                                        <p:attrNameLst>
                                          <p:attrName>ppt_y</p:attrName>
                                        </p:attrNameLst>
                                      </p:cBhvr>
                                      <p:tavLst>
                                        <p:tav tm="0">
                                          <p:val>
                                            <p:strVal val="#ppt_y-#ppt_h/2"/>
                                          </p:val>
                                        </p:tav>
                                        <p:tav tm="100000">
                                          <p:val>
                                            <p:strVal val="#ppt_y"/>
                                          </p:val>
                                        </p:tav>
                                      </p:tavLst>
                                    </p:anim>
                                    <p:anim calcmode="lin" valueType="num">
                                      <p:cBhvr>
                                        <p:cTn id="9" dur="500" fill="hold"/>
                                        <p:tgtEl>
                                          <p:spTgt spid="99332"/>
                                        </p:tgtEl>
                                        <p:attrNameLst>
                                          <p:attrName>ppt_w</p:attrName>
                                        </p:attrNameLst>
                                      </p:cBhvr>
                                      <p:tavLst>
                                        <p:tav tm="0">
                                          <p:val>
                                            <p:strVal val="#ppt_w"/>
                                          </p:val>
                                        </p:tav>
                                        <p:tav tm="100000">
                                          <p:val>
                                            <p:strVal val="#ppt_w"/>
                                          </p:val>
                                        </p:tav>
                                      </p:tavLst>
                                    </p:anim>
                                    <p:anim calcmode="lin" valueType="num">
                                      <p:cBhvr>
                                        <p:cTn id="10" dur="500" fill="hold"/>
                                        <p:tgtEl>
                                          <p:spTgt spid="993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nodePh="1">
                                  <p:stCondLst>
                                    <p:cond delay="0"/>
                                  </p:stCondLst>
                                  <p:endCondLst>
                                    <p:cond evt="begin" delay="0">
                                      <p:tn val="12"/>
                                    </p:cond>
                                  </p:endCondLst>
                                  <p:childTnLst>
                                    <p:set>
                                      <p:cBhvr>
                                        <p:cTn id="13" dur="1" fill="hold">
                                          <p:stCondLst>
                                            <p:cond delay="0"/>
                                          </p:stCondLst>
                                        </p:cTn>
                                        <p:tgtEl>
                                          <p:spTgt spid="99331"/>
                                        </p:tgtEl>
                                        <p:attrNameLst>
                                          <p:attrName>style.visibility</p:attrName>
                                        </p:attrNameLst>
                                      </p:cBhvr>
                                      <p:to>
                                        <p:strVal val="visible"/>
                                      </p:to>
                                    </p:set>
                                    <p:anim calcmode="lin" valueType="num">
                                      <p:cBhvr>
                                        <p:cTn id="14" dur="500" fill="hold"/>
                                        <p:tgtEl>
                                          <p:spTgt spid="99331"/>
                                        </p:tgtEl>
                                        <p:attrNameLst>
                                          <p:attrName>ppt_x</p:attrName>
                                        </p:attrNameLst>
                                      </p:cBhvr>
                                      <p:tavLst>
                                        <p:tav tm="0">
                                          <p:val>
                                            <p:strVal val="#ppt_x"/>
                                          </p:val>
                                        </p:tav>
                                        <p:tav tm="100000">
                                          <p:val>
                                            <p:strVal val="#ppt_x"/>
                                          </p:val>
                                        </p:tav>
                                      </p:tavLst>
                                    </p:anim>
                                    <p:anim calcmode="lin" valueType="num">
                                      <p:cBhvr>
                                        <p:cTn id="15" dur="500" fill="hold"/>
                                        <p:tgtEl>
                                          <p:spTgt spid="99331"/>
                                        </p:tgtEl>
                                        <p:attrNameLst>
                                          <p:attrName>ppt_y</p:attrName>
                                        </p:attrNameLst>
                                      </p:cBhvr>
                                      <p:tavLst>
                                        <p:tav tm="0">
                                          <p:val>
                                            <p:strVal val="#ppt_y-#ppt_h/2"/>
                                          </p:val>
                                        </p:tav>
                                        <p:tav tm="100000">
                                          <p:val>
                                            <p:strVal val="#ppt_y"/>
                                          </p:val>
                                        </p:tav>
                                      </p:tavLst>
                                    </p:anim>
                                    <p:anim calcmode="lin" valueType="num">
                                      <p:cBhvr>
                                        <p:cTn id="16" dur="500" fill="hold"/>
                                        <p:tgtEl>
                                          <p:spTgt spid="99331"/>
                                        </p:tgtEl>
                                        <p:attrNameLst>
                                          <p:attrName>ppt_w</p:attrName>
                                        </p:attrNameLst>
                                      </p:cBhvr>
                                      <p:tavLst>
                                        <p:tav tm="0">
                                          <p:val>
                                            <p:strVal val="#ppt_w"/>
                                          </p:val>
                                        </p:tav>
                                        <p:tav tm="100000">
                                          <p:val>
                                            <p:strVal val="#ppt_w"/>
                                          </p:val>
                                        </p:tav>
                                      </p:tavLst>
                                    </p:anim>
                                    <p:anim calcmode="lin" valueType="num">
                                      <p:cBhvr>
                                        <p:cTn id="17" dur="500" fill="hold"/>
                                        <p:tgtEl>
                                          <p:spTgt spid="99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P spid="9933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ChangeArrowheads="1"/>
          </p:cNvSpPr>
          <p:nvPr/>
        </p:nvSpPr>
        <p:spPr bwMode="auto">
          <a:xfrm>
            <a:off x="611188" y="1412875"/>
            <a:ext cx="7850187" cy="4319588"/>
          </a:xfrm>
          <a:prstGeom prst="rect">
            <a:avLst/>
          </a:prstGeom>
          <a:noFill/>
          <a:ln w="9525">
            <a:noFill/>
            <a:miter lim="800000"/>
            <a:headEnd/>
            <a:tailEnd/>
          </a:ln>
        </p:spPr>
        <p:txBody>
          <a:bodyPr/>
          <a:lstStyle/>
          <a:p>
            <a:pPr marL="342900" indent="-342900">
              <a:spcBef>
                <a:spcPct val="0"/>
              </a:spcBef>
              <a:buFontTx/>
              <a:buChar char="•"/>
            </a:pPr>
            <a:endParaRPr lang="en-GB" sz="2800" dirty="0" smtClean="0"/>
          </a:p>
        </p:txBody>
      </p:sp>
      <p:sp>
        <p:nvSpPr>
          <p:cNvPr id="99332" name="Rectangle 4"/>
          <p:cNvSpPr>
            <a:spLocks noChangeArrowheads="1"/>
          </p:cNvSpPr>
          <p:nvPr/>
        </p:nvSpPr>
        <p:spPr bwMode="auto">
          <a:xfrm>
            <a:off x="395288" y="692150"/>
            <a:ext cx="7772400" cy="533400"/>
          </a:xfrm>
          <a:prstGeom prst="rect">
            <a:avLst/>
          </a:prstGeom>
          <a:noFill/>
          <a:ln w="9525">
            <a:noFill/>
            <a:miter lim="800000"/>
            <a:headEnd/>
            <a:tailEnd/>
          </a:ln>
        </p:spPr>
        <p:txBody>
          <a:bodyPr anchor="ctr"/>
          <a:lstStyle/>
          <a:p>
            <a:pPr algn="ctr">
              <a:spcBef>
                <a:spcPct val="0"/>
              </a:spcBef>
            </a:pPr>
            <a:r>
              <a:rPr lang="en-GB" sz="2800" b="1" dirty="0" smtClean="0">
                <a:solidFill>
                  <a:srgbClr val="FF0000"/>
                </a:solidFill>
              </a:rPr>
              <a:t>Table 4: Pop. Proj.: ONS, TWRI &amp; “What ifs?” </a:t>
            </a:r>
            <a:endParaRPr lang="en-GB" sz="2800" b="1" dirty="0">
              <a:solidFill>
                <a:srgbClr val="FF0000"/>
              </a:solidFill>
            </a:endParaRPr>
          </a:p>
        </p:txBody>
      </p:sp>
      <p:sp>
        <p:nvSpPr>
          <p:cNvPr id="15364" name="TextBox 3"/>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graphicFrame>
        <p:nvGraphicFramePr>
          <p:cNvPr id="8" name="Table 7"/>
          <p:cNvGraphicFramePr>
            <a:graphicFrameLocks noGrp="1"/>
          </p:cNvGraphicFramePr>
          <p:nvPr/>
        </p:nvGraphicFramePr>
        <p:xfrm>
          <a:off x="785784" y="1357294"/>
          <a:ext cx="7786746" cy="5071453"/>
        </p:xfrm>
        <a:graphic>
          <a:graphicData uri="http://schemas.openxmlformats.org/drawingml/2006/table">
            <a:tbl>
              <a:tblPr/>
              <a:tblGrid>
                <a:gridCol w="1297791"/>
                <a:gridCol w="1297791"/>
                <a:gridCol w="1297791"/>
                <a:gridCol w="1297791"/>
                <a:gridCol w="1297791"/>
                <a:gridCol w="1297791"/>
              </a:tblGrid>
              <a:tr h="362293">
                <a:tc gridSpan="6">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2400" b="1" i="0" u="sng" strike="noStrike" dirty="0" smtClean="0">
                          <a:solidFill>
                            <a:srgbClr val="000000"/>
                          </a:solidFill>
                          <a:latin typeface="Calibri"/>
                        </a:rPr>
                        <a:t>Gateshead: Source,</a:t>
                      </a:r>
                      <a:r>
                        <a:rPr lang="en-GB" sz="2400" b="1" i="0" u="sng" strike="noStrike" baseline="0" dirty="0" smtClean="0">
                          <a:solidFill>
                            <a:srgbClr val="000000"/>
                          </a:solidFill>
                          <a:latin typeface="Calibri"/>
                        </a:rPr>
                        <a:t> base year and </a:t>
                      </a:r>
                      <a:r>
                        <a:rPr lang="en-GB" sz="2400" b="1" i="0" u="sng" strike="noStrike" dirty="0" smtClean="0">
                          <a:solidFill>
                            <a:srgbClr val="000000"/>
                          </a:solidFill>
                          <a:latin typeface="Calibri"/>
                        </a:rPr>
                        <a:t>“What ifs?”</a:t>
                      </a:r>
                    </a:p>
                  </a:txBody>
                  <a:tcPr marL="0" marR="0" marT="0" marB="0" anchor="b">
                    <a:lnL>
                      <a:noFill/>
                    </a:lnL>
                    <a:lnR>
                      <a:noFill/>
                    </a:lnR>
                    <a:lnT>
                      <a:noFill/>
                    </a:lnT>
                    <a:lnB>
                      <a:noFill/>
                    </a:lnB>
                  </a:tcPr>
                </a:tc>
                <a:tc hMerge="1">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hMerge="1">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hMerge="1">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r>
              <a:tr h="362293">
                <a:tc>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ONS</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endParaRPr lang="en-GB" dirty="0"/>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TWRI</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2015</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endParaRPr lang="en-GB" sz="2400" b="0" i="0" u="sng" strike="noStrike" dirty="0">
                        <a:solidFill>
                          <a:srgbClr val="C00000"/>
                        </a:solidFill>
                        <a:latin typeface="Calibri"/>
                      </a:endParaRPr>
                    </a:p>
                  </a:txBody>
                  <a:tcPr marL="0" marR="0" marT="0" marB="0" anchor="b">
                    <a:lnL>
                      <a:noFill/>
                    </a:lnL>
                    <a:lnR>
                      <a:noFill/>
                    </a:lnR>
                    <a:lnT>
                      <a:noFill/>
                    </a:lnT>
                    <a:lnB>
                      <a:noFill/>
                    </a:lnB>
                  </a:tcPr>
                </a:tc>
              </a:tr>
              <a:tr h="362293">
                <a:tc>
                  <a:txBody>
                    <a:bodyPr/>
                    <a:lstStyle/>
                    <a:p>
                      <a:pPr algn="ctr" fontAlgn="b"/>
                      <a:r>
                        <a:rPr lang="en-GB" sz="2400" b="0" i="0" u="sng" strike="noStrike" dirty="0">
                          <a:solidFill>
                            <a:srgbClr val="000000"/>
                          </a:solidFill>
                          <a:latin typeface="Calibri"/>
                        </a:rPr>
                        <a:t>Year</a:t>
                      </a: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2014</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(a)</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(b)</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(c)</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(d)</a:t>
                      </a:r>
                      <a:endParaRPr lang="en-GB" sz="2400" b="0" i="0" u="sng" strike="noStrike" dirty="0">
                        <a:solidFill>
                          <a:srgbClr val="C00000"/>
                        </a:solidFill>
                        <a:latin typeface="Calibri"/>
                      </a:endParaRPr>
                    </a:p>
                  </a:txBody>
                  <a:tcPr marL="0" marR="0" marT="0"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2014</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200.5</a:t>
                      </a: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2015</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200.8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201.0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201.0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201.0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201.0</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2021</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203.7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201.8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202.2</a:t>
                      </a:r>
                    </a:p>
                  </a:txBody>
                  <a:tcPr marL="9525" marR="9525" marT="9525" marB="0" anchor="b">
                    <a:lnL>
                      <a:noFill/>
                    </a:lnL>
                    <a:lnR>
                      <a:noFill/>
                    </a:lnR>
                    <a:lnT>
                      <a:noFill/>
                    </a:lnT>
                    <a:lnB>
                      <a:noFill/>
                    </a:lnB>
                  </a:tcPr>
                </a:tc>
                <a:tc>
                  <a:txBody>
                    <a:bodyPr/>
                    <a:lstStyle/>
                    <a:p>
                      <a:pPr algn="ctr" fontAlgn="b"/>
                      <a:r>
                        <a:rPr lang="en-GB" sz="2400" b="0" i="0" u="sng" strike="noStrike" dirty="0">
                          <a:solidFill>
                            <a:srgbClr val="C00000"/>
                          </a:solidFill>
                          <a:latin typeface="Calibri"/>
                        </a:rPr>
                        <a:t>201.7</a:t>
                      </a:r>
                    </a:p>
                  </a:txBody>
                  <a:tcPr marL="9525" marR="9525" marT="9525" marB="0" anchor="b">
                    <a:lnL>
                      <a:noFill/>
                    </a:lnL>
                    <a:lnR>
                      <a:noFill/>
                    </a:lnR>
                    <a:lnT>
                      <a:noFill/>
                    </a:lnT>
                    <a:lnB>
                      <a:noFill/>
                    </a:lnB>
                  </a:tcPr>
                </a:tc>
                <a:tc>
                  <a:txBody>
                    <a:bodyPr/>
                    <a:lstStyle/>
                    <a:p>
                      <a:pPr algn="ctr" fontAlgn="b"/>
                      <a:r>
                        <a:rPr lang="en-GB" sz="2400" b="0" i="0" u="sng" strike="noStrike" dirty="0">
                          <a:solidFill>
                            <a:srgbClr val="C00000"/>
                          </a:solidFill>
                          <a:latin typeface="Calibri"/>
                        </a:rPr>
                        <a:t>201.7</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2026</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206.1</a:t>
                      </a:r>
                    </a:p>
                  </a:txBody>
                  <a:tcPr marL="9525" marR="9525" marT="9525" marB="0" anchor="b">
                    <a:lnL>
                      <a:noFill/>
                    </a:lnL>
                    <a:lnR>
                      <a:noFill/>
                    </a:lnR>
                    <a:lnT>
                      <a:noFill/>
                    </a:lnT>
                    <a:lnB>
                      <a:noFill/>
                    </a:lnB>
                  </a:tcPr>
                </a:tc>
                <a:tc>
                  <a:txBody>
                    <a:bodyPr/>
                    <a:lstStyle/>
                    <a:p>
                      <a:pPr algn="ctr" fontAlgn="b"/>
                      <a:r>
                        <a:rPr lang="en-GB" sz="2400" b="0" i="0" u="sng" strike="noStrike" dirty="0">
                          <a:solidFill>
                            <a:srgbClr val="C00000"/>
                          </a:solidFill>
                          <a:latin typeface="Calibri"/>
                        </a:rPr>
                        <a:t>201.9</a:t>
                      </a:r>
                    </a:p>
                  </a:txBody>
                  <a:tcPr marL="9525" marR="9525" marT="9525" marB="0" anchor="b">
                    <a:lnL>
                      <a:noFill/>
                    </a:lnL>
                    <a:lnR>
                      <a:noFill/>
                    </a:lnR>
                    <a:lnT>
                      <a:noFill/>
                    </a:lnT>
                    <a:lnB>
                      <a:noFill/>
                    </a:lnB>
                  </a:tcPr>
                </a:tc>
                <a:tc>
                  <a:txBody>
                    <a:bodyPr/>
                    <a:lstStyle/>
                    <a:p>
                      <a:pPr algn="ctr" fontAlgn="b"/>
                      <a:r>
                        <a:rPr lang="en-GB" sz="2400" b="0" i="0" u="sng" strike="noStrike" dirty="0">
                          <a:solidFill>
                            <a:srgbClr val="C00000"/>
                          </a:solidFill>
                          <a:latin typeface="Calibri"/>
                        </a:rPr>
                        <a:t>202.7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201.3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201.5</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2031</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208.6</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201.1</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202.5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200.0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200.3</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2036</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210.3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200.1</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201.5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198.5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199.0</a:t>
                      </a:r>
                    </a:p>
                  </a:txBody>
                  <a:tcPr marL="9525" marR="9525" marT="9525" marB="0" anchor="b">
                    <a:lnL>
                      <a:noFill/>
                    </a:lnL>
                    <a:lnR>
                      <a:noFill/>
                    </a:lnR>
                    <a:lnT>
                      <a:noFill/>
                    </a:lnT>
                    <a:lnB>
                      <a:noFill/>
                    </a:lnB>
                  </a:tcPr>
                </a:tc>
              </a:tr>
              <a:tr h="362293">
                <a:tc>
                  <a:txBody>
                    <a:bodyPr/>
                    <a:lstStyle/>
                    <a:p>
                      <a:pPr algn="ctr"/>
                      <a:r>
                        <a:rPr lang="en-GB" sz="2400" dirty="0" smtClean="0">
                          <a:latin typeface="Calibri" pitchFamily="34" charset="0"/>
                        </a:rPr>
                        <a:t>2039</a:t>
                      </a:r>
                      <a:endParaRPr lang="en-GB" sz="2400" dirty="0">
                        <a:latin typeface="Calibri" pitchFamily="34" charset="0"/>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211.5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199.1</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200.2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197.2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197.8</a:t>
                      </a:r>
                    </a:p>
                  </a:txBody>
                  <a:tcPr marL="9525" marR="9525" marT="9525" marB="0" anchor="b">
                    <a:lnL>
                      <a:noFill/>
                    </a:lnL>
                    <a:lnR>
                      <a:noFill/>
                    </a:lnR>
                    <a:lnT>
                      <a:noFill/>
                    </a:lnT>
                    <a:lnB>
                      <a:noFill/>
                    </a:lnB>
                  </a:tcPr>
                </a:tc>
              </a:tr>
              <a:tr h="362293">
                <a:tc>
                  <a:txBody>
                    <a:bodyPr/>
                    <a:lstStyle/>
                    <a:p>
                      <a:pPr algn="ctr"/>
                      <a:r>
                        <a:rPr lang="en-GB" sz="2400" dirty="0" smtClean="0">
                          <a:latin typeface="Calibri" pitchFamily="34" charset="0"/>
                        </a:rPr>
                        <a:t>2040</a:t>
                      </a:r>
                      <a:endParaRPr lang="en-GB" sz="2400" dirty="0">
                        <a:latin typeface="Calibri" pitchFamily="34" charset="0"/>
                      </a:endParaRPr>
                    </a:p>
                  </a:txBody>
                  <a:tcPr marL="0" marR="0" marT="0"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198.7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199.8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196.7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197.3</a:t>
                      </a:r>
                    </a:p>
                  </a:txBody>
                  <a:tcPr marL="9525" marR="9525" marT="9525" marB="0" anchor="b">
                    <a:lnL>
                      <a:noFill/>
                    </a:lnL>
                    <a:lnR>
                      <a:noFill/>
                    </a:lnR>
                    <a:lnT>
                      <a:noFill/>
                    </a:lnT>
                    <a:lnB>
                      <a:noFill/>
                    </a:lnB>
                  </a:tcPr>
                </a:tc>
              </a:tr>
              <a:tr h="362293">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latin typeface="Calibri" pitchFamily="34" charset="0"/>
                        </a:rPr>
                        <a:t>Options:</a:t>
                      </a:r>
                      <a:r>
                        <a:rPr lang="en-GB" sz="2000" dirty="0" smtClean="0">
                          <a:solidFill>
                            <a:srgbClr val="C00000"/>
                          </a:solidFill>
                          <a:latin typeface="Calibri" pitchFamily="34" charset="0"/>
                        </a:rPr>
                        <a:t> </a:t>
                      </a:r>
                      <a:r>
                        <a:rPr lang="en-GB" sz="2000" b="0" i="0" u="none" strike="noStrike" dirty="0" smtClean="0">
                          <a:solidFill>
                            <a:srgbClr val="C00000"/>
                          </a:solidFill>
                          <a:latin typeface="Calibri"/>
                        </a:rPr>
                        <a:t>a) Base, b) Improved death rate,</a:t>
                      </a:r>
                      <a:r>
                        <a:rPr lang="en-GB" sz="2000" b="0" i="0" u="none" strike="noStrike" baseline="0" dirty="0" smtClean="0">
                          <a:solidFill>
                            <a:srgbClr val="C00000"/>
                          </a:solidFill>
                          <a:latin typeface="Calibri"/>
                        </a:rPr>
                        <a:t> </a:t>
                      </a:r>
                      <a:r>
                        <a:rPr lang="en-GB" sz="2000" b="0" i="0" u="none" strike="noStrike" dirty="0" smtClean="0">
                          <a:solidFill>
                            <a:srgbClr val="C00000"/>
                          </a:solidFill>
                          <a:latin typeface="Calibri"/>
                        </a:rPr>
                        <a:t>c) No</a:t>
                      </a:r>
                      <a:r>
                        <a:rPr lang="en-GB" sz="2000" b="0" i="0" u="none" strike="noStrike" baseline="0" dirty="0" smtClean="0">
                          <a:solidFill>
                            <a:srgbClr val="C00000"/>
                          </a:solidFill>
                          <a:latin typeface="Calibri"/>
                        </a:rPr>
                        <a:t> </a:t>
                      </a:r>
                      <a:r>
                        <a:rPr lang="en-GB" sz="2000" b="0" i="0" u="none" strike="noStrike" dirty="0" smtClean="0">
                          <a:solidFill>
                            <a:srgbClr val="C00000"/>
                          </a:solidFill>
                          <a:latin typeface="Calibri"/>
                        </a:rPr>
                        <a:t>international migration beyond 2019 and d</a:t>
                      </a:r>
                      <a:r>
                        <a:rPr lang="en-GB" sz="2000" dirty="0" smtClean="0">
                          <a:solidFill>
                            <a:srgbClr val="C00000"/>
                          </a:solidFill>
                          <a:latin typeface="Calibri" pitchFamily="34" charset="0"/>
                        </a:rPr>
                        <a:t>) </a:t>
                      </a:r>
                      <a:r>
                        <a:rPr lang="en-GB" sz="2000" b="0" i="0" u="none" strike="noStrike" dirty="0" smtClean="0">
                          <a:solidFill>
                            <a:srgbClr val="C00000"/>
                          </a:solidFill>
                          <a:latin typeface="Calibri"/>
                        </a:rPr>
                        <a:t>30%</a:t>
                      </a:r>
                      <a:r>
                        <a:rPr lang="en-GB" sz="2000" b="0" i="0" u="none" strike="noStrike" baseline="0" dirty="0" smtClean="0">
                          <a:solidFill>
                            <a:srgbClr val="C00000"/>
                          </a:solidFill>
                          <a:latin typeface="Calibri"/>
                        </a:rPr>
                        <a:t> </a:t>
                      </a:r>
                      <a:r>
                        <a:rPr lang="en-GB" sz="2000" b="0" i="0" u="none" strike="noStrike" dirty="0" smtClean="0">
                          <a:solidFill>
                            <a:srgbClr val="C00000"/>
                          </a:solidFill>
                          <a:latin typeface="Calibri"/>
                        </a:rPr>
                        <a:t>international migration beyond 2019. </a:t>
                      </a:r>
                    </a:p>
                  </a:txBody>
                  <a:tcPr marL="0" marR="0" marT="0"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r>
              <a:tr h="362293">
                <a:tc gridSpan="5">
                  <a:txBody>
                    <a:bodyPr/>
                    <a:lstStyle/>
                    <a:p>
                      <a:pPr algn="l" fontAlgn="b"/>
                      <a:r>
                        <a:rPr lang="en-GB" sz="2000" b="0" i="0" u="none" strike="noStrike" dirty="0">
                          <a:solidFill>
                            <a:srgbClr val="000000"/>
                          </a:solidFill>
                          <a:latin typeface="Calibri"/>
                        </a:rPr>
                        <a:t>Mid-year </a:t>
                      </a:r>
                      <a:r>
                        <a:rPr lang="en-GB" sz="2000" b="0" i="0" u="none" strike="noStrike" dirty="0" smtClean="0">
                          <a:solidFill>
                            <a:srgbClr val="000000"/>
                          </a:solidFill>
                          <a:latin typeface="Calibri"/>
                        </a:rPr>
                        <a:t>Gateshead residential population</a:t>
                      </a:r>
                      <a:r>
                        <a:rPr lang="en-GB" sz="2000" b="0" i="0" u="none" strike="noStrike" baseline="0" dirty="0" smtClean="0">
                          <a:solidFill>
                            <a:srgbClr val="000000"/>
                          </a:solidFill>
                          <a:latin typeface="Calibri"/>
                        </a:rPr>
                        <a:t> </a:t>
                      </a:r>
                      <a:r>
                        <a:rPr lang="en-GB" sz="2000" b="0" i="0" u="none" strike="noStrike" dirty="0" smtClean="0">
                          <a:solidFill>
                            <a:srgbClr val="000000"/>
                          </a:solidFill>
                          <a:latin typeface="Calibri"/>
                        </a:rPr>
                        <a:t>in thousands.</a:t>
                      </a:r>
                      <a:endParaRPr lang="en-GB" sz="2000" b="0"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20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 calcmode="lin" valueType="num">
                                      <p:cBhvr>
                                        <p:cTn id="7" dur="500" fill="hold"/>
                                        <p:tgtEl>
                                          <p:spTgt spid="99332"/>
                                        </p:tgtEl>
                                        <p:attrNameLst>
                                          <p:attrName>ppt_x</p:attrName>
                                        </p:attrNameLst>
                                      </p:cBhvr>
                                      <p:tavLst>
                                        <p:tav tm="0">
                                          <p:val>
                                            <p:strVal val="#ppt_x"/>
                                          </p:val>
                                        </p:tav>
                                        <p:tav tm="100000">
                                          <p:val>
                                            <p:strVal val="#ppt_x"/>
                                          </p:val>
                                        </p:tav>
                                      </p:tavLst>
                                    </p:anim>
                                    <p:anim calcmode="lin" valueType="num">
                                      <p:cBhvr>
                                        <p:cTn id="8" dur="500" fill="hold"/>
                                        <p:tgtEl>
                                          <p:spTgt spid="99332"/>
                                        </p:tgtEl>
                                        <p:attrNameLst>
                                          <p:attrName>ppt_y</p:attrName>
                                        </p:attrNameLst>
                                      </p:cBhvr>
                                      <p:tavLst>
                                        <p:tav tm="0">
                                          <p:val>
                                            <p:strVal val="#ppt_y-#ppt_h/2"/>
                                          </p:val>
                                        </p:tav>
                                        <p:tav tm="100000">
                                          <p:val>
                                            <p:strVal val="#ppt_y"/>
                                          </p:val>
                                        </p:tav>
                                      </p:tavLst>
                                    </p:anim>
                                    <p:anim calcmode="lin" valueType="num">
                                      <p:cBhvr>
                                        <p:cTn id="9" dur="500" fill="hold"/>
                                        <p:tgtEl>
                                          <p:spTgt spid="99332"/>
                                        </p:tgtEl>
                                        <p:attrNameLst>
                                          <p:attrName>ppt_w</p:attrName>
                                        </p:attrNameLst>
                                      </p:cBhvr>
                                      <p:tavLst>
                                        <p:tav tm="0">
                                          <p:val>
                                            <p:strVal val="#ppt_w"/>
                                          </p:val>
                                        </p:tav>
                                        <p:tav tm="100000">
                                          <p:val>
                                            <p:strVal val="#ppt_w"/>
                                          </p:val>
                                        </p:tav>
                                      </p:tavLst>
                                    </p:anim>
                                    <p:anim calcmode="lin" valueType="num">
                                      <p:cBhvr>
                                        <p:cTn id="10" dur="500" fill="hold"/>
                                        <p:tgtEl>
                                          <p:spTgt spid="993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nodePh="1">
                                  <p:stCondLst>
                                    <p:cond delay="0"/>
                                  </p:stCondLst>
                                  <p:endCondLst>
                                    <p:cond evt="begin" delay="0">
                                      <p:tn val="12"/>
                                    </p:cond>
                                  </p:endCondLst>
                                  <p:childTnLst>
                                    <p:set>
                                      <p:cBhvr>
                                        <p:cTn id="13" dur="1" fill="hold">
                                          <p:stCondLst>
                                            <p:cond delay="0"/>
                                          </p:stCondLst>
                                        </p:cTn>
                                        <p:tgtEl>
                                          <p:spTgt spid="99331"/>
                                        </p:tgtEl>
                                        <p:attrNameLst>
                                          <p:attrName>style.visibility</p:attrName>
                                        </p:attrNameLst>
                                      </p:cBhvr>
                                      <p:to>
                                        <p:strVal val="visible"/>
                                      </p:to>
                                    </p:set>
                                    <p:anim calcmode="lin" valueType="num">
                                      <p:cBhvr>
                                        <p:cTn id="14" dur="500" fill="hold"/>
                                        <p:tgtEl>
                                          <p:spTgt spid="99331"/>
                                        </p:tgtEl>
                                        <p:attrNameLst>
                                          <p:attrName>ppt_x</p:attrName>
                                        </p:attrNameLst>
                                      </p:cBhvr>
                                      <p:tavLst>
                                        <p:tav tm="0">
                                          <p:val>
                                            <p:strVal val="#ppt_x"/>
                                          </p:val>
                                        </p:tav>
                                        <p:tav tm="100000">
                                          <p:val>
                                            <p:strVal val="#ppt_x"/>
                                          </p:val>
                                        </p:tav>
                                      </p:tavLst>
                                    </p:anim>
                                    <p:anim calcmode="lin" valueType="num">
                                      <p:cBhvr>
                                        <p:cTn id="15" dur="500" fill="hold"/>
                                        <p:tgtEl>
                                          <p:spTgt spid="99331"/>
                                        </p:tgtEl>
                                        <p:attrNameLst>
                                          <p:attrName>ppt_y</p:attrName>
                                        </p:attrNameLst>
                                      </p:cBhvr>
                                      <p:tavLst>
                                        <p:tav tm="0">
                                          <p:val>
                                            <p:strVal val="#ppt_y-#ppt_h/2"/>
                                          </p:val>
                                        </p:tav>
                                        <p:tav tm="100000">
                                          <p:val>
                                            <p:strVal val="#ppt_y"/>
                                          </p:val>
                                        </p:tav>
                                      </p:tavLst>
                                    </p:anim>
                                    <p:anim calcmode="lin" valueType="num">
                                      <p:cBhvr>
                                        <p:cTn id="16" dur="500" fill="hold"/>
                                        <p:tgtEl>
                                          <p:spTgt spid="99331"/>
                                        </p:tgtEl>
                                        <p:attrNameLst>
                                          <p:attrName>ppt_w</p:attrName>
                                        </p:attrNameLst>
                                      </p:cBhvr>
                                      <p:tavLst>
                                        <p:tav tm="0">
                                          <p:val>
                                            <p:strVal val="#ppt_w"/>
                                          </p:val>
                                        </p:tav>
                                        <p:tav tm="100000">
                                          <p:val>
                                            <p:strVal val="#ppt_w"/>
                                          </p:val>
                                        </p:tav>
                                      </p:tavLst>
                                    </p:anim>
                                    <p:anim calcmode="lin" valueType="num">
                                      <p:cBhvr>
                                        <p:cTn id="17" dur="500" fill="hold"/>
                                        <p:tgtEl>
                                          <p:spTgt spid="99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P spid="9933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ChangeArrowheads="1"/>
          </p:cNvSpPr>
          <p:nvPr/>
        </p:nvSpPr>
        <p:spPr bwMode="auto">
          <a:xfrm>
            <a:off x="611188" y="1412875"/>
            <a:ext cx="7850187" cy="4319588"/>
          </a:xfrm>
          <a:prstGeom prst="rect">
            <a:avLst/>
          </a:prstGeom>
          <a:noFill/>
          <a:ln w="9525">
            <a:noFill/>
            <a:miter lim="800000"/>
            <a:headEnd/>
            <a:tailEnd/>
          </a:ln>
        </p:spPr>
        <p:txBody>
          <a:bodyPr/>
          <a:lstStyle/>
          <a:p>
            <a:pPr marL="342900" indent="-342900">
              <a:spcBef>
                <a:spcPct val="0"/>
              </a:spcBef>
              <a:buFontTx/>
              <a:buChar char="•"/>
            </a:pPr>
            <a:r>
              <a:rPr lang="en-GB" sz="2800" dirty="0" smtClean="0"/>
              <a:t>DCLG projections: </a:t>
            </a:r>
          </a:p>
          <a:p>
            <a:pPr marL="342900" indent="-342900">
              <a:spcBef>
                <a:spcPct val="0"/>
              </a:spcBef>
              <a:buFontTx/>
              <a:buChar char="•"/>
            </a:pPr>
            <a:r>
              <a:rPr lang="en-GB" sz="2800" dirty="0" smtClean="0"/>
              <a:t>What’s their purpose?</a:t>
            </a:r>
          </a:p>
          <a:p>
            <a:pPr marL="342900" indent="-342900">
              <a:spcBef>
                <a:spcPct val="0"/>
              </a:spcBef>
              <a:buFontTx/>
              <a:buChar char="•"/>
            </a:pPr>
            <a:r>
              <a:rPr lang="en-GB" sz="2800" dirty="0" smtClean="0"/>
              <a:t>DCLG Table 414.</a:t>
            </a:r>
          </a:p>
          <a:p>
            <a:pPr marL="342900" indent="-342900">
              <a:spcBef>
                <a:spcPct val="0"/>
              </a:spcBef>
              <a:buFontTx/>
              <a:buChar char="•"/>
            </a:pPr>
            <a:r>
              <a:rPr lang="en-GB" sz="2800" dirty="0" smtClean="0"/>
              <a:t>Household Reference Person.</a:t>
            </a:r>
          </a:p>
          <a:p>
            <a:pPr marL="342900" indent="-342900">
              <a:spcBef>
                <a:spcPct val="0"/>
              </a:spcBef>
              <a:buFontTx/>
              <a:buChar char="•"/>
            </a:pPr>
            <a:r>
              <a:rPr lang="en-GB" sz="2800" dirty="0" smtClean="0"/>
              <a:t>The DCLG spreadsheet age groups are not divided by sex. </a:t>
            </a:r>
          </a:p>
          <a:p>
            <a:pPr marL="342900" indent="-342900">
              <a:spcBef>
                <a:spcPct val="0"/>
              </a:spcBef>
              <a:buFontTx/>
              <a:buChar char="•"/>
            </a:pPr>
            <a:r>
              <a:rPr lang="en-GB" sz="2800" dirty="0" smtClean="0"/>
              <a:t>8 age groups: Under 25, 25-34, 35-44,</a:t>
            </a:r>
            <a:br>
              <a:rPr lang="en-GB" sz="2800" dirty="0" smtClean="0"/>
            </a:br>
            <a:r>
              <a:rPr lang="en-GB" sz="2800" dirty="0" smtClean="0"/>
              <a:t>45-54, 55-64, 65-74, 75-84 and 85 &amp; over.</a:t>
            </a:r>
          </a:p>
          <a:p>
            <a:pPr marL="342900" indent="-342900">
              <a:spcBef>
                <a:spcPct val="0"/>
              </a:spcBef>
            </a:pPr>
            <a:endParaRPr lang="en-GB" sz="2800" dirty="0" smtClean="0"/>
          </a:p>
          <a:p>
            <a:pPr marL="342900" indent="-342900">
              <a:spcBef>
                <a:spcPct val="0"/>
              </a:spcBef>
              <a:buFontTx/>
              <a:buChar char="•"/>
            </a:pPr>
            <a:endParaRPr lang="en-GB" sz="2800" dirty="0" smtClean="0"/>
          </a:p>
          <a:p>
            <a:pPr marL="342900" indent="-342900">
              <a:spcBef>
                <a:spcPct val="0"/>
              </a:spcBef>
            </a:pPr>
            <a:r>
              <a:rPr lang="en-GB" sz="2800" dirty="0" smtClean="0"/>
              <a:t> </a:t>
            </a:r>
          </a:p>
          <a:p>
            <a:pPr marL="342900" indent="-342900">
              <a:spcBef>
                <a:spcPct val="0"/>
              </a:spcBef>
            </a:pPr>
            <a:endParaRPr lang="en-GB" sz="2800" dirty="0"/>
          </a:p>
        </p:txBody>
      </p:sp>
      <p:sp>
        <p:nvSpPr>
          <p:cNvPr id="99332" name="Rectangle 4"/>
          <p:cNvSpPr>
            <a:spLocks noChangeArrowheads="1"/>
          </p:cNvSpPr>
          <p:nvPr/>
        </p:nvSpPr>
        <p:spPr bwMode="auto">
          <a:xfrm>
            <a:off x="395288" y="692150"/>
            <a:ext cx="7772400" cy="533400"/>
          </a:xfrm>
          <a:prstGeom prst="rect">
            <a:avLst/>
          </a:prstGeom>
          <a:noFill/>
          <a:ln w="9525">
            <a:noFill/>
            <a:miter lim="800000"/>
            <a:headEnd/>
            <a:tailEnd/>
          </a:ln>
        </p:spPr>
        <p:txBody>
          <a:bodyPr anchor="ctr"/>
          <a:lstStyle/>
          <a:p>
            <a:pPr algn="ctr">
              <a:spcBef>
                <a:spcPct val="0"/>
              </a:spcBef>
            </a:pPr>
            <a:r>
              <a:rPr lang="en-GB" sz="3200" b="1" dirty="0" smtClean="0">
                <a:solidFill>
                  <a:srgbClr val="FF0000"/>
                </a:solidFill>
              </a:rPr>
              <a:t>Projecting numbers of Households</a:t>
            </a:r>
            <a:endParaRPr lang="en-GB" sz="3200" b="1" dirty="0">
              <a:solidFill>
                <a:srgbClr val="FF0000"/>
              </a:solidFill>
            </a:endParaRPr>
          </a:p>
        </p:txBody>
      </p:sp>
      <p:sp>
        <p:nvSpPr>
          <p:cNvPr id="15364" name="TextBox 3"/>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 calcmode="lin" valueType="num">
                                      <p:cBhvr>
                                        <p:cTn id="7" dur="500" fill="hold"/>
                                        <p:tgtEl>
                                          <p:spTgt spid="99332"/>
                                        </p:tgtEl>
                                        <p:attrNameLst>
                                          <p:attrName>ppt_x</p:attrName>
                                        </p:attrNameLst>
                                      </p:cBhvr>
                                      <p:tavLst>
                                        <p:tav tm="0">
                                          <p:val>
                                            <p:strVal val="#ppt_x"/>
                                          </p:val>
                                        </p:tav>
                                        <p:tav tm="100000">
                                          <p:val>
                                            <p:strVal val="#ppt_x"/>
                                          </p:val>
                                        </p:tav>
                                      </p:tavLst>
                                    </p:anim>
                                    <p:anim calcmode="lin" valueType="num">
                                      <p:cBhvr>
                                        <p:cTn id="8" dur="500" fill="hold"/>
                                        <p:tgtEl>
                                          <p:spTgt spid="99332"/>
                                        </p:tgtEl>
                                        <p:attrNameLst>
                                          <p:attrName>ppt_y</p:attrName>
                                        </p:attrNameLst>
                                      </p:cBhvr>
                                      <p:tavLst>
                                        <p:tav tm="0">
                                          <p:val>
                                            <p:strVal val="#ppt_y-#ppt_h/2"/>
                                          </p:val>
                                        </p:tav>
                                        <p:tav tm="100000">
                                          <p:val>
                                            <p:strVal val="#ppt_y"/>
                                          </p:val>
                                        </p:tav>
                                      </p:tavLst>
                                    </p:anim>
                                    <p:anim calcmode="lin" valueType="num">
                                      <p:cBhvr>
                                        <p:cTn id="9" dur="500" fill="hold"/>
                                        <p:tgtEl>
                                          <p:spTgt spid="99332"/>
                                        </p:tgtEl>
                                        <p:attrNameLst>
                                          <p:attrName>ppt_w</p:attrName>
                                        </p:attrNameLst>
                                      </p:cBhvr>
                                      <p:tavLst>
                                        <p:tav tm="0">
                                          <p:val>
                                            <p:strVal val="#ppt_w"/>
                                          </p:val>
                                        </p:tav>
                                        <p:tav tm="100000">
                                          <p:val>
                                            <p:strVal val="#ppt_w"/>
                                          </p:val>
                                        </p:tav>
                                      </p:tavLst>
                                    </p:anim>
                                    <p:anim calcmode="lin" valueType="num">
                                      <p:cBhvr>
                                        <p:cTn id="10" dur="500" fill="hold"/>
                                        <p:tgtEl>
                                          <p:spTgt spid="993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99331"/>
                                        </p:tgtEl>
                                        <p:attrNameLst>
                                          <p:attrName>style.visibility</p:attrName>
                                        </p:attrNameLst>
                                      </p:cBhvr>
                                      <p:to>
                                        <p:strVal val="visible"/>
                                      </p:to>
                                    </p:set>
                                    <p:anim calcmode="lin" valueType="num">
                                      <p:cBhvr>
                                        <p:cTn id="14" dur="500" fill="hold"/>
                                        <p:tgtEl>
                                          <p:spTgt spid="99331"/>
                                        </p:tgtEl>
                                        <p:attrNameLst>
                                          <p:attrName>ppt_x</p:attrName>
                                        </p:attrNameLst>
                                      </p:cBhvr>
                                      <p:tavLst>
                                        <p:tav tm="0">
                                          <p:val>
                                            <p:strVal val="#ppt_x"/>
                                          </p:val>
                                        </p:tav>
                                        <p:tav tm="100000">
                                          <p:val>
                                            <p:strVal val="#ppt_x"/>
                                          </p:val>
                                        </p:tav>
                                      </p:tavLst>
                                    </p:anim>
                                    <p:anim calcmode="lin" valueType="num">
                                      <p:cBhvr>
                                        <p:cTn id="15" dur="500" fill="hold"/>
                                        <p:tgtEl>
                                          <p:spTgt spid="99331"/>
                                        </p:tgtEl>
                                        <p:attrNameLst>
                                          <p:attrName>ppt_y</p:attrName>
                                        </p:attrNameLst>
                                      </p:cBhvr>
                                      <p:tavLst>
                                        <p:tav tm="0">
                                          <p:val>
                                            <p:strVal val="#ppt_y-#ppt_h/2"/>
                                          </p:val>
                                        </p:tav>
                                        <p:tav tm="100000">
                                          <p:val>
                                            <p:strVal val="#ppt_y"/>
                                          </p:val>
                                        </p:tav>
                                      </p:tavLst>
                                    </p:anim>
                                    <p:anim calcmode="lin" valueType="num">
                                      <p:cBhvr>
                                        <p:cTn id="16" dur="500" fill="hold"/>
                                        <p:tgtEl>
                                          <p:spTgt spid="99331"/>
                                        </p:tgtEl>
                                        <p:attrNameLst>
                                          <p:attrName>ppt_w</p:attrName>
                                        </p:attrNameLst>
                                      </p:cBhvr>
                                      <p:tavLst>
                                        <p:tav tm="0">
                                          <p:val>
                                            <p:strVal val="#ppt_w"/>
                                          </p:val>
                                        </p:tav>
                                        <p:tav tm="100000">
                                          <p:val>
                                            <p:strVal val="#ppt_w"/>
                                          </p:val>
                                        </p:tav>
                                      </p:tavLst>
                                    </p:anim>
                                    <p:anim calcmode="lin" valueType="num">
                                      <p:cBhvr>
                                        <p:cTn id="17" dur="500" fill="hold"/>
                                        <p:tgtEl>
                                          <p:spTgt spid="99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P spid="9933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ChangeArrowheads="1"/>
          </p:cNvSpPr>
          <p:nvPr/>
        </p:nvSpPr>
        <p:spPr bwMode="auto">
          <a:xfrm>
            <a:off x="611188" y="1412875"/>
            <a:ext cx="7850187" cy="4319588"/>
          </a:xfrm>
          <a:prstGeom prst="rect">
            <a:avLst/>
          </a:prstGeom>
          <a:noFill/>
          <a:ln w="9525">
            <a:noFill/>
            <a:miter lim="800000"/>
            <a:headEnd/>
            <a:tailEnd/>
          </a:ln>
        </p:spPr>
        <p:txBody>
          <a:bodyPr/>
          <a:lstStyle/>
          <a:p>
            <a:pPr marL="342900" indent="-342900">
              <a:spcBef>
                <a:spcPct val="0"/>
              </a:spcBef>
              <a:buFontTx/>
              <a:buChar char="•"/>
            </a:pPr>
            <a:endParaRPr lang="en-GB" sz="2800" dirty="0" smtClean="0"/>
          </a:p>
        </p:txBody>
      </p:sp>
      <p:sp>
        <p:nvSpPr>
          <p:cNvPr id="99332" name="Rectangle 4"/>
          <p:cNvSpPr>
            <a:spLocks noChangeArrowheads="1"/>
          </p:cNvSpPr>
          <p:nvPr/>
        </p:nvSpPr>
        <p:spPr bwMode="auto">
          <a:xfrm>
            <a:off x="395288" y="692150"/>
            <a:ext cx="7772400" cy="533400"/>
          </a:xfrm>
          <a:prstGeom prst="rect">
            <a:avLst/>
          </a:prstGeom>
          <a:noFill/>
          <a:ln w="9525">
            <a:noFill/>
            <a:miter lim="800000"/>
            <a:headEnd/>
            <a:tailEnd/>
          </a:ln>
        </p:spPr>
        <p:txBody>
          <a:bodyPr anchor="ctr"/>
          <a:lstStyle/>
          <a:p>
            <a:pPr algn="ctr">
              <a:spcBef>
                <a:spcPct val="0"/>
              </a:spcBef>
            </a:pPr>
            <a:r>
              <a:rPr lang="en-GB" b="1" dirty="0" smtClean="0">
                <a:solidFill>
                  <a:srgbClr val="FF0000"/>
                </a:solidFill>
              </a:rPr>
              <a:t>Table 5: H’hold. proj. DCLG, TWRI &amp; “What ifs?” </a:t>
            </a:r>
            <a:endParaRPr lang="en-GB" b="1" dirty="0">
              <a:solidFill>
                <a:srgbClr val="FF0000"/>
              </a:solidFill>
            </a:endParaRPr>
          </a:p>
        </p:txBody>
      </p:sp>
      <p:sp>
        <p:nvSpPr>
          <p:cNvPr id="15364" name="TextBox 3"/>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graphicFrame>
        <p:nvGraphicFramePr>
          <p:cNvPr id="8" name="Table 7"/>
          <p:cNvGraphicFramePr>
            <a:graphicFrameLocks noGrp="1"/>
          </p:cNvGraphicFramePr>
          <p:nvPr/>
        </p:nvGraphicFramePr>
        <p:xfrm>
          <a:off x="785784" y="1357294"/>
          <a:ext cx="7786746" cy="5071453"/>
        </p:xfrm>
        <a:graphic>
          <a:graphicData uri="http://schemas.openxmlformats.org/drawingml/2006/table">
            <a:tbl>
              <a:tblPr/>
              <a:tblGrid>
                <a:gridCol w="1297791"/>
                <a:gridCol w="1297791"/>
                <a:gridCol w="1297791"/>
                <a:gridCol w="1297791"/>
                <a:gridCol w="1297791"/>
                <a:gridCol w="1297791"/>
              </a:tblGrid>
              <a:tr h="362293">
                <a:tc gridSpan="6">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2400" b="1" i="0" u="sng" strike="noStrike" dirty="0" smtClean="0">
                          <a:solidFill>
                            <a:srgbClr val="000000"/>
                          </a:solidFill>
                          <a:latin typeface="Calibri"/>
                        </a:rPr>
                        <a:t>England: Source,</a:t>
                      </a:r>
                      <a:r>
                        <a:rPr lang="en-GB" sz="2400" b="1" i="0" u="sng" strike="noStrike" baseline="0" dirty="0" smtClean="0">
                          <a:solidFill>
                            <a:srgbClr val="000000"/>
                          </a:solidFill>
                          <a:latin typeface="Calibri"/>
                        </a:rPr>
                        <a:t> base year and </a:t>
                      </a:r>
                      <a:r>
                        <a:rPr lang="en-GB" sz="2400" b="1" i="0" u="sng" strike="noStrike" dirty="0" smtClean="0">
                          <a:solidFill>
                            <a:srgbClr val="000000"/>
                          </a:solidFill>
                          <a:latin typeface="Calibri"/>
                        </a:rPr>
                        <a:t>“What ifs?”</a:t>
                      </a:r>
                    </a:p>
                  </a:txBody>
                  <a:tcPr marL="0" marR="0" marT="0" marB="0" anchor="b">
                    <a:lnL>
                      <a:noFill/>
                    </a:lnL>
                    <a:lnR>
                      <a:noFill/>
                    </a:lnR>
                    <a:lnT>
                      <a:noFill/>
                    </a:lnT>
                    <a:lnB>
                      <a:noFill/>
                    </a:lnB>
                  </a:tcPr>
                </a:tc>
                <a:tc hMerge="1">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hMerge="1">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hMerge="1">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r>
              <a:tr h="362293">
                <a:tc>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DCLG</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endParaRPr lang="en-GB" dirty="0"/>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TWRI</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2015</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endParaRPr lang="en-GB" dirty="0"/>
                    </a:p>
                  </a:txBody>
                  <a:tcPr marL="0" marR="0" marT="0" marB="0" anchor="b">
                    <a:lnL>
                      <a:noFill/>
                    </a:lnL>
                    <a:lnR>
                      <a:noFill/>
                    </a:lnR>
                    <a:lnT>
                      <a:noFill/>
                    </a:lnT>
                    <a:lnB>
                      <a:noFill/>
                    </a:lnB>
                  </a:tcPr>
                </a:tc>
              </a:tr>
              <a:tr h="362293">
                <a:tc>
                  <a:txBody>
                    <a:bodyPr/>
                    <a:lstStyle/>
                    <a:p>
                      <a:pPr algn="ctr" fontAlgn="b"/>
                      <a:r>
                        <a:rPr lang="en-GB" sz="2400" b="0" i="0" u="sng" strike="noStrike" dirty="0">
                          <a:solidFill>
                            <a:srgbClr val="000000"/>
                          </a:solidFill>
                          <a:latin typeface="Calibri"/>
                        </a:rPr>
                        <a:t>Year</a:t>
                      </a: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2014</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(a)</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(b)</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(c)</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(d)</a:t>
                      </a:r>
                      <a:endParaRPr lang="en-GB" sz="2400" b="0" i="0" u="sng" strike="noStrike" dirty="0">
                        <a:solidFill>
                          <a:srgbClr val="C00000"/>
                        </a:solidFill>
                        <a:latin typeface="Calibri"/>
                      </a:endParaRPr>
                    </a:p>
                  </a:txBody>
                  <a:tcPr marL="0" marR="0" marT="0"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2014</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22.75</a:t>
                      </a: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2015</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22.98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22.99</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22.99</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22.99</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22.99</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2021</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24.37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24.25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24.31</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24.13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24.17</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2026</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25.45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25.30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25.47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24.81</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24.96</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2031</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26.50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26.25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26.58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25.32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25.60</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2036</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27.46</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27.18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27.69</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25.73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26.16</a:t>
                      </a:r>
                    </a:p>
                  </a:txBody>
                  <a:tcPr marL="9525" marR="9525" marT="9525" marB="0" anchor="b">
                    <a:lnL>
                      <a:noFill/>
                    </a:lnL>
                    <a:lnR>
                      <a:noFill/>
                    </a:lnR>
                    <a:lnT>
                      <a:noFill/>
                    </a:lnT>
                    <a:lnB>
                      <a:noFill/>
                    </a:lnB>
                  </a:tcPr>
                </a:tc>
              </a:tr>
              <a:tr h="362293">
                <a:tc>
                  <a:txBody>
                    <a:bodyPr/>
                    <a:lstStyle/>
                    <a:p>
                      <a:pPr algn="ctr"/>
                      <a:r>
                        <a:rPr lang="en-GB" sz="2400" dirty="0" smtClean="0">
                          <a:latin typeface="Calibri" pitchFamily="34" charset="0"/>
                        </a:rPr>
                        <a:t>2039</a:t>
                      </a:r>
                      <a:endParaRPr lang="en-GB" sz="2400" dirty="0">
                        <a:latin typeface="Calibri" pitchFamily="34" charset="0"/>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28.00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27.69</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28.32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25.90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26.43</a:t>
                      </a:r>
                    </a:p>
                  </a:txBody>
                  <a:tcPr marL="9525" marR="9525" marT="9525" marB="0" anchor="b">
                    <a:lnL>
                      <a:noFill/>
                    </a:lnL>
                    <a:lnR>
                      <a:noFill/>
                    </a:lnR>
                    <a:lnT>
                      <a:noFill/>
                    </a:lnT>
                    <a:lnB>
                      <a:noFill/>
                    </a:lnB>
                  </a:tcPr>
                </a:tc>
              </a:tr>
              <a:tr h="362293">
                <a:tc>
                  <a:txBody>
                    <a:bodyPr/>
                    <a:lstStyle/>
                    <a:p>
                      <a:pPr algn="ctr"/>
                      <a:r>
                        <a:rPr lang="en-GB" sz="2400" dirty="0" smtClean="0">
                          <a:latin typeface="Calibri" pitchFamily="34" charset="0"/>
                        </a:rPr>
                        <a:t>2040</a:t>
                      </a:r>
                      <a:endParaRPr lang="en-GB" sz="2400" dirty="0">
                        <a:latin typeface="Calibri" pitchFamily="34" charset="0"/>
                      </a:endParaRPr>
                    </a:p>
                  </a:txBody>
                  <a:tcPr marL="0" marR="0" marT="0"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27.85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28.52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25.94</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26.52</a:t>
                      </a:r>
                    </a:p>
                  </a:txBody>
                  <a:tcPr marL="9525" marR="9525" marT="9525" marB="0" anchor="b">
                    <a:lnL>
                      <a:noFill/>
                    </a:lnL>
                    <a:lnR>
                      <a:noFill/>
                    </a:lnR>
                    <a:lnT>
                      <a:noFill/>
                    </a:lnT>
                    <a:lnB>
                      <a:noFill/>
                    </a:lnB>
                  </a:tcPr>
                </a:tc>
              </a:tr>
              <a:tr h="362293">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latin typeface="Calibri" pitchFamily="34" charset="0"/>
                        </a:rPr>
                        <a:t>Options:</a:t>
                      </a:r>
                      <a:r>
                        <a:rPr lang="en-GB" sz="2000" dirty="0" smtClean="0">
                          <a:solidFill>
                            <a:srgbClr val="C00000"/>
                          </a:solidFill>
                          <a:latin typeface="Calibri" pitchFamily="34" charset="0"/>
                        </a:rPr>
                        <a:t> </a:t>
                      </a:r>
                      <a:r>
                        <a:rPr lang="en-GB" sz="2000" b="0" i="0" u="none" strike="noStrike" dirty="0" smtClean="0">
                          <a:solidFill>
                            <a:srgbClr val="C00000"/>
                          </a:solidFill>
                          <a:latin typeface="Calibri"/>
                        </a:rPr>
                        <a:t>a) Base, b) Improved death rate,</a:t>
                      </a:r>
                      <a:r>
                        <a:rPr lang="en-GB" sz="2000" b="0" i="0" u="none" strike="noStrike" baseline="0" dirty="0" smtClean="0">
                          <a:solidFill>
                            <a:srgbClr val="C00000"/>
                          </a:solidFill>
                          <a:latin typeface="Calibri"/>
                        </a:rPr>
                        <a:t> </a:t>
                      </a:r>
                      <a:r>
                        <a:rPr lang="en-GB" sz="2000" b="0" i="0" u="none" strike="noStrike" dirty="0" smtClean="0">
                          <a:solidFill>
                            <a:srgbClr val="C00000"/>
                          </a:solidFill>
                          <a:latin typeface="Calibri"/>
                        </a:rPr>
                        <a:t>c) No</a:t>
                      </a:r>
                      <a:r>
                        <a:rPr lang="en-GB" sz="2000" b="0" i="0" u="none" strike="noStrike" baseline="0" dirty="0" smtClean="0">
                          <a:solidFill>
                            <a:srgbClr val="C00000"/>
                          </a:solidFill>
                          <a:latin typeface="Calibri"/>
                        </a:rPr>
                        <a:t> </a:t>
                      </a:r>
                      <a:r>
                        <a:rPr lang="en-GB" sz="2000" b="0" i="0" u="none" strike="noStrike" dirty="0" smtClean="0">
                          <a:solidFill>
                            <a:srgbClr val="C00000"/>
                          </a:solidFill>
                          <a:latin typeface="Calibri"/>
                        </a:rPr>
                        <a:t>international migration beyond 2019 and d</a:t>
                      </a:r>
                      <a:r>
                        <a:rPr lang="en-GB" sz="2000" dirty="0" smtClean="0">
                          <a:solidFill>
                            <a:srgbClr val="C00000"/>
                          </a:solidFill>
                          <a:latin typeface="Calibri" pitchFamily="34" charset="0"/>
                        </a:rPr>
                        <a:t>) </a:t>
                      </a:r>
                      <a:r>
                        <a:rPr lang="en-GB" sz="2000" b="0" i="0" u="none" strike="noStrike" dirty="0" smtClean="0">
                          <a:solidFill>
                            <a:srgbClr val="C00000"/>
                          </a:solidFill>
                          <a:latin typeface="Calibri"/>
                        </a:rPr>
                        <a:t>30%</a:t>
                      </a:r>
                      <a:r>
                        <a:rPr lang="en-GB" sz="2000" b="0" i="0" u="none" strike="noStrike" baseline="0" dirty="0" smtClean="0">
                          <a:solidFill>
                            <a:srgbClr val="C00000"/>
                          </a:solidFill>
                          <a:latin typeface="Calibri"/>
                        </a:rPr>
                        <a:t> </a:t>
                      </a:r>
                      <a:r>
                        <a:rPr lang="en-GB" sz="2000" b="0" i="0" u="none" strike="noStrike" dirty="0" smtClean="0">
                          <a:solidFill>
                            <a:srgbClr val="C00000"/>
                          </a:solidFill>
                          <a:latin typeface="Calibri"/>
                        </a:rPr>
                        <a:t>international migration beyond 2019. </a:t>
                      </a:r>
                    </a:p>
                  </a:txBody>
                  <a:tcPr marL="0" marR="0" marT="0"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r>
              <a:tr h="362293">
                <a:tc gridSpan="5">
                  <a:txBody>
                    <a:bodyPr/>
                    <a:lstStyle/>
                    <a:p>
                      <a:pPr algn="l" fontAlgn="b"/>
                      <a:r>
                        <a:rPr lang="en-GB" sz="2000" b="0" i="0" u="none" strike="noStrike" dirty="0">
                          <a:solidFill>
                            <a:srgbClr val="000000"/>
                          </a:solidFill>
                          <a:latin typeface="Calibri"/>
                        </a:rPr>
                        <a:t>Mid-year England </a:t>
                      </a:r>
                      <a:r>
                        <a:rPr lang="en-GB" sz="2000" b="0" i="0" u="none" strike="noStrike" dirty="0" smtClean="0">
                          <a:solidFill>
                            <a:srgbClr val="000000"/>
                          </a:solidFill>
                          <a:latin typeface="Calibri"/>
                        </a:rPr>
                        <a:t>households in millions</a:t>
                      </a:r>
                      <a:r>
                        <a:rPr lang="en-GB" sz="2000" b="0" i="0" u="none" strike="noStrike" dirty="0">
                          <a:solidFill>
                            <a:srgbClr val="000000"/>
                          </a:solidFill>
                          <a:latin typeface="Calibri"/>
                        </a:rPr>
                        <a:t>.</a:t>
                      </a: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20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 calcmode="lin" valueType="num">
                                      <p:cBhvr>
                                        <p:cTn id="7" dur="500" fill="hold"/>
                                        <p:tgtEl>
                                          <p:spTgt spid="99332"/>
                                        </p:tgtEl>
                                        <p:attrNameLst>
                                          <p:attrName>ppt_x</p:attrName>
                                        </p:attrNameLst>
                                      </p:cBhvr>
                                      <p:tavLst>
                                        <p:tav tm="0">
                                          <p:val>
                                            <p:strVal val="#ppt_x"/>
                                          </p:val>
                                        </p:tav>
                                        <p:tav tm="100000">
                                          <p:val>
                                            <p:strVal val="#ppt_x"/>
                                          </p:val>
                                        </p:tav>
                                      </p:tavLst>
                                    </p:anim>
                                    <p:anim calcmode="lin" valueType="num">
                                      <p:cBhvr>
                                        <p:cTn id="8" dur="500" fill="hold"/>
                                        <p:tgtEl>
                                          <p:spTgt spid="99332"/>
                                        </p:tgtEl>
                                        <p:attrNameLst>
                                          <p:attrName>ppt_y</p:attrName>
                                        </p:attrNameLst>
                                      </p:cBhvr>
                                      <p:tavLst>
                                        <p:tav tm="0">
                                          <p:val>
                                            <p:strVal val="#ppt_y-#ppt_h/2"/>
                                          </p:val>
                                        </p:tav>
                                        <p:tav tm="100000">
                                          <p:val>
                                            <p:strVal val="#ppt_y"/>
                                          </p:val>
                                        </p:tav>
                                      </p:tavLst>
                                    </p:anim>
                                    <p:anim calcmode="lin" valueType="num">
                                      <p:cBhvr>
                                        <p:cTn id="9" dur="500" fill="hold"/>
                                        <p:tgtEl>
                                          <p:spTgt spid="99332"/>
                                        </p:tgtEl>
                                        <p:attrNameLst>
                                          <p:attrName>ppt_w</p:attrName>
                                        </p:attrNameLst>
                                      </p:cBhvr>
                                      <p:tavLst>
                                        <p:tav tm="0">
                                          <p:val>
                                            <p:strVal val="#ppt_w"/>
                                          </p:val>
                                        </p:tav>
                                        <p:tav tm="100000">
                                          <p:val>
                                            <p:strVal val="#ppt_w"/>
                                          </p:val>
                                        </p:tav>
                                      </p:tavLst>
                                    </p:anim>
                                    <p:anim calcmode="lin" valueType="num">
                                      <p:cBhvr>
                                        <p:cTn id="10" dur="500" fill="hold"/>
                                        <p:tgtEl>
                                          <p:spTgt spid="993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nodePh="1">
                                  <p:stCondLst>
                                    <p:cond delay="0"/>
                                  </p:stCondLst>
                                  <p:endCondLst>
                                    <p:cond evt="begin" delay="0">
                                      <p:tn val="12"/>
                                    </p:cond>
                                  </p:endCondLst>
                                  <p:childTnLst>
                                    <p:set>
                                      <p:cBhvr>
                                        <p:cTn id="13" dur="1" fill="hold">
                                          <p:stCondLst>
                                            <p:cond delay="0"/>
                                          </p:stCondLst>
                                        </p:cTn>
                                        <p:tgtEl>
                                          <p:spTgt spid="99331"/>
                                        </p:tgtEl>
                                        <p:attrNameLst>
                                          <p:attrName>style.visibility</p:attrName>
                                        </p:attrNameLst>
                                      </p:cBhvr>
                                      <p:to>
                                        <p:strVal val="visible"/>
                                      </p:to>
                                    </p:set>
                                    <p:anim calcmode="lin" valueType="num">
                                      <p:cBhvr>
                                        <p:cTn id="14" dur="500" fill="hold"/>
                                        <p:tgtEl>
                                          <p:spTgt spid="99331"/>
                                        </p:tgtEl>
                                        <p:attrNameLst>
                                          <p:attrName>ppt_x</p:attrName>
                                        </p:attrNameLst>
                                      </p:cBhvr>
                                      <p:tavLst>
                                        <p:tav tm="0">
                                          <p:val>
                                            <p:strVal val="#ppt_x"/>
                                          </p:val>
                                        </p:tav>
                                        <p:tav tm="100000">
                                          <p:val>
                                            <p:strVal val="#ppt_x"/>
                                          </p:val>
                                        </p:tav>
                                      </p:tavLst>
                                    </p:anim>
                                    <p:anim calcmode="lin" valueType="num">
                                      <p:cBhvr>
                                        <p:cTn id="15" dur="500" fill="hold"/>
                                        <p:tgtEl>
                                          <p:spTgt spid="99331"/>
                                        </p:tgtEl>
                                        <p:attrNameLst>
                                          <p:attrName>ppt_y</p:attrName>
                                        </p:attrNameLst>
                                      </p:cBhvr>
                                      <p:tavLst>
                                        <p:tav tm="0">
                                          <p:val>
                                            <p:strVal val="#ppt_y-#ppt_h/2"/>
                                          </p:val>
                                        </p:tav>
                                        <p:tav tm="100000">
                                          <p:val>
                                            <p:strVal val="#ppt_y"/>
                                          </p:val>
                                        </p:tav>
                                      </p:tavLst>
                                    </p:anim>
                                    <p:anim calcmode="lin" valueType="num">
                                      <p:cBhvr>
                                        <p:cTn id="16" dur="500" fill="hold"/>
                                        <p:tgtEl>
                                          <p:spTgt spid="99331"/>
                                        </p:tgtEl>
                                        <p:attrNameLst>
                                          <p:attrName>ppt_w</p:attrName>
                                        </p:attrNameLst>
                                      </p:cBhvr>
                                      <p:tavLst>
                                        <p:tav tm="0">
                                          <p:val>
                                            <p:strVal val="#ppt_w"/>
                                          </p:val>
                                        </p:tav>
                                        <p:tav tm="100000">
                                          <p:val>
                                            <p:strVal val="#ppt_w"/>
                                          </p:val>
                                        </p:tav>
                                      </p:tavLst>
                                    </p:anim>
                                    <p:anim calcmode="lin" valueType="num">
                                      <p:cBhvr>
                                        <p:cTn id="17" dur="500" fill="hold"/>
                                        <p:tgtEl>
                                          <p:spTgt spid="99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P spid="99332"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ChangeArrowheads="1"/>
          </p:cNvSpPr>
          <p:nvPr/>
        </p:nvSpPr>
        <p:spPr bwMode="auto">
          <a:xfrm>
            <a:off x="611188" y="1412875"/>
            <a:ext cx="7850187" cy="4319588"/>
          </a:xfrm>
          <a:prstGeom prst="rect">
            <a:avLst/>
          </a:prstGeom>
          <a:noFill/>
          <a:ln w="9525">
            <a:noFill/>
            <a:miter lim="800000"/>
            <a:headEnd/>
            <a:tailEnd/>
          </a:ln>
        </p:spPr>
        <p:txBody>
          <a:bodyPr/>
          <a:lstStyle/>
          <a:p>
            <a:pPr marL="342900" indent="-342900">
              <a:spcBef>
                <a:spcPct val="0"/>
              </a:spcBef>
              <a:buFontTx/>
              <a:buChar char="•"/>
            </a:pPr>
            <a:endParaRPr lang="en-GB" sz="2800" dirty="0" smtClean="0"/>
          </a:p>
        </p:txBody>
      </p:sp>
      <p:sp>
        <p:nvSpPr>
          <p:cNvPr id="99332" name="Rectangle 4"/>
          <p:cNvSpPr>
            <a:spLocks noChangeArrowheads="1"/>
          </p:cNvSpPr>
          <p:nvPr/>
        </p:nvSpPr>
        <p:spPr bwMode="auto">
          <a:xfrm>
            <a:off x="395288" y="692150"/>
            <a:ext cx="7772400" cy="533400"/>
          </a:xfrm>
          <a:prstGeom prst="rect">
            <a:avLst/>
          </a:prstGeom>
          <a:noFill/>
          <a:ln w="9525">
            <a:noFill/>
            <a:miter lim="800000"/>
            <a:headEnd/>
            <a:tailEnd/>
          </a:ln>
        </p:spPr>
        <p:txBody>
          <a:bodyPr anchor="ctr"/>
          <a:lstStyle/>
          <a:p>
            <a:pPr algn="ctr">
              <a:spcBef>
                <a:spcPct val="0"/>
              </a:spcBef>
            </a:pPr>
            <a:r>
              <a:rPr lang="en-GB" b="1" dirty="0" smtClean="0">
                <a:solidFill>
                  <a:srgbClr val="FF0000"/>
                </a:solidFill>
              </a:rPr>
              <a:t>Table 6: H’hold. proj. DCLG, TWRI &amp; “What ifs?” </a:t>
            </a:r>
            <a:endParaRPr lang="en-GB" b="1" dirty="0">
              <a:solidFill>
                <a:srgbClr val="FF0000"/>
              </a:solidFill>
            </a:endParaRPr>
          </a:p>
        </p:txBody>
      </p:sp>
      <p:sp>
        <p:nvSpPr>
          <p:cNvPr id="15364" name="TextBox 3"/>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graphicFrame>
        <p:nvGraphicFramePr>
          <p:cNvPr id="8" name="Table 7"/>
          <p:cNvGraphicFramePr>
            <a:graphicFrameLocks noGrp="1"/>
          </p:cNvGraphicFramePr>
          <p:nvPr/>
        </p:nvGraphicFramePr>
        <p:xfrm>
          <a:off x="785784" y="1357294"/>
          <a:ext cx="7715304" cy="5071453"/>
        </p:xfrm>
        <a:graphic>
          <a:graphicData uri="http://schemas.openxmlformats.org/drawingml/2006/table">
            <a:tbl>
              <a:tblPr/>
              <a:tblGrid>
                <a:gridCol w="1285884"/>
                <a:gridCol w="1285884"/>
                <a:gridCol w="1285884"/>
                <a:gridCol w="1285884"/>
                <a:gridCol w="1285884"/>
                <a:gridCol w="1285884"/>
              </a:tblGrid>
              <a:tr h="362293">
                <a:tc gridSpan="6">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2400" b="1" i="0" u="sng" strike="noStrike" dirty="0" smtClean="0">
                          <a:solidFill>
                            <a:srgbClr val="000000"/>
                          </a:solidFill>
                          <a:latin typeface="Calibri"/>
                        </a:rPr>
                        <a:t>London: Source,</a:t>
                      </a:r>
                      <a:r>
                        <a:rPr lang="en-GB" sz="2400" b="1" i="0" u="sng" strike="noStrike" baseline="0" dirty="0" smtClean="0">
                          <a:solidFill>
                            <a:srgbClr val="000000"/>
                          </a:solidFill>
                          <a:latin typeface="Calibri"/>
                        </a:rPr>
                        <a:t> base year and </a:t>
                      </a:r>
                      <a:r>
                        <a:rPr lang="en-GB" sz="2400" b="1" i="0" u="sng" strike="noStrike" dirty="0" smtClean="0">
                          <a:solidFill>
                            <a:srgbClr val="000000"/>
                          </a:solidFill>
                          <a:latin typeface="Calibri"/>
                        </a:rPr>
                        <a:t>“What ifs?”</a:t>
                      </a:r>
                    </a:p>
                  </a:txBody>
                  <a:tcPr marL="0" marR="0" marT="0" marB="0" anchor="b">
                    <a:lnL>
                      <a:noFill/>
                    </a:lnL>
                    <a:lnR>
                      <a:noFill/>
                    </a:lnR>
                    <a:lnT>
                      <a:noFill/>
                    </a:lnT>
                    <a:lnB>
                      <a:noFill/>
                    </a:lnB>
                  </a:tcPr>
                </a:tc>
                <a:tc hMerge="1">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hMerge="1">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hMerge="1">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r>
              <a:tr h="362293">
                <a:tc>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DCLG</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endParaRPr lang="en-GB" dirty="0"/>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TWRI</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2015</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endParaRPr lang="en-GB" sz="2400" b="0" i="0" u="sng" strike="noStrike" dirty="0">
                        <a:solidFill>
                          <a:srgbClr val="C00000"/>
                        </a:solidFill>
                        <a:latin typeface="Calibri"/>
                      </a:endParaRPr>
                    </a:p>
                  </a:txBody>
                  <a:tcPr marL="0" marR="0" marT="0" marB="0" anchor="b">
                    <a:lnL>
                      <a:noFill/>
                    </a:lnL>
                    <a:lnR>
                      <a:noFill/>
                    </a:lnR>
                    <a:lnT>
                      <a:noFill/>
                    </a:lnT>
                    <a:lnB>
                      <a:noFill/>
                    </a:lnB>
                  </a:tcPr>
                </a:tc>
              </a:tr>
              <a:tr h="362293">
                <a:tc>
                  <a:txBody>
                    <a:bodyPr/>
                    <a:lstStyle/>
                    <a:p>
                      <a:pPr algn="ctr" fontAlgn="b"/>
                      <a:r>
                        <a:rPr lang="en-GB" sz="2400" b="0" i="0" u="sng" strike="noStrike" dirty="0">
                          <a:solidFill>
                            <a:srgbClr val="000000"/>
                          </a:solidFill>
                          <a:latin typeface="Calibri"/>
                        </a:rPr>
                        <a:t>Year</a:t>
                      </a: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2014</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(a)</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(b)</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(c)</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(d)</a:t>
                      </a:r>
                      <a:endParaRPr lang="en-GB" sz="2400" b="0" i="0" u="sng" strike="noStrike" dirty="0">
                        <a:solidFill>
                          <a:srgbClr val="C00000"/>
                        </a:solidFill>
                        <a:latin typeface="Calibri"/>
                      </a:endParaRPr>
                    </a:p>
                  </a:txBody>
                  <a:tcPr marL="0" marR="0" marT="0"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2014</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3.45</a:t>
                      </a: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C0000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C0000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C0000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C00000"/>
                        </a:solidFill>
                        <a:latin typeface="Calibri"/>
                      </a:endParaRP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2015</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3.52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3.52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3.52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3.52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3.52</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2021</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3.89</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3.90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3.90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3.84</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3.86</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2026</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4.18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4.24</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4.26</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4.02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4.08</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2031</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4.44</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4.59</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4.63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4.17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4.29</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2036</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4.70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4.95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5.03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4.31</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4.50</a:t>
                      </a:r>
                    </a:p>
                  </a:txBody>
                  <a:tcPr marL="9525" marR="9525" marT="9525" marB="0" anchor="b">
                    <a:lnL>
                      <a:noFill/>
                    </a:lnL>
                    <a:lnR>
                      <a:noFill/>
                    </a:lnR>
                    <a:lnT>
                      <a:noFill/>
                    </a:lnT>
                    <a:lnB>
                      <a:noFill/>
                    </a:lnB>
                  </a:tcPr>
                </a:tc>
              </a:tr>
              <a:tr h="362293">
                <a:tc>
                  <a:txBody>
                    <a:bodyPr/>
                    <a:lstStyle/>
                    <a:p>
                      <a:pPr algn="ctr"/>
                      <a:r>
                        <a:rPr lang="en-GB" sz="2400" dirty="0" smtClean="0">
                          <a:latin typeface="Calibri" pitchFamily="34" charset="0"/>
                        </a:rPr>
                        <a:t>2039</a:t>
                      </a:r>
                      <a:endParaRPr lang="en-GB" sz="2400" dirty="0">
                        <a:latin typeface="Calibri" pitchFamily="34" charset="0"/>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4.84</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5.18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5.27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4.38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4.62</a:t>
                      </a:r>
                    </a:p>
                  </a:txBody>
                  <a:tcPr marL="9525" marR="9525" marT="9525" marB="0" anchor="b">
                    <a:lnL>
                      <a:noFill/>
                    </a:lnL>
                    <a:lnR>
                      <a:noFill/>
                    </a:lnR>
                    <a:lnT>
                      <a:noFill/>
                    </a:lnT>
                    <a:lnB>
                      <a:noFill/>
                    </a:lnB>
                  </a:tcPr>
                </a:tc>
              </a:tr>
              <a:tr h="362293">
                <a:tc>
                  <a:txBody>
                    <a:bodyPr/>
                    <a:lstStyle/>
                    <a:p>
                      <a:pPr algn="ctr"/>
                      <a:r>
                        <a:rPr lang="en-GB" sz="2400" dirty="0" smtClean="0">
                          <a:latin typeface="Calibri" pitchFamily="34" charset="0"/>
                        </a:rPr>
                        <a:t>2040</a:t>
                      </a:r>
                      <a:endParaRPr lang="en-GB" sz="2400" dirty="0">
                        <a:latin typeface="Calibri" pitchFamily="34" charset="0"/>
                      </a:endParaRPr>
                    </a:p>
                  </a:txBody>
                  <a:tcPr marL="0" marR="0" marT="0" marB="0" anchor="b">
                    <a:lnL>
                      <a:noFill/>
                    </a:lnL>
                    <a:lnR>
                      <a:noFill/>
                    </a:lnR>
                    <a:lnT>
                      <a:noFill/>
                    </a:lnT>
                    <a:lnB>
                      <a:noFill/>
                    </a:lnB>
                  </a:tcPr>
                </a:tc>
                <a:tc>
                  <a:txBody>
                    <a:bodyPr/>
                    <a:lstStyle/>
                    <a:p>
                      <a:pPr algn="ctr" fontAlgn="b"/>
                      <a:endParaRPr lang="en-GB" sz="2400" b="0" i="0" u="none" strike="noStrike" dirty="0">
                        <a:solidFill>
                          <a:srgbClr val="C0000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5.25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5.36</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4.40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4.65</a:t>
                      </a:r>
                    </a:p>
                  </a:txBody>
                  <a:tcPr marL="9525" marR="9525" marT="9525" marB="0" anchor="b">
                    <a:lnL>
                      <a:noFill/>
                    </a:lnL>
                    <a:lnR>
                      <a:noFill/>
                    </a:lnR>
                    <a:lnT>
                      <a:noFill/>
                    </a:lnT>
                    <a:lnB>
                      <a:noFill/>
                    </a:lnB>
                  </a:tcPr>
                </a:tc>
              </a:tr>
              <a:tr h="362293">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latin typeface="Calibri" pitchFamily="34" charset="0"/>
                        </a:rPr>
                        <a:t>Options:</a:t>
                      </a:r>
                      <a:r>
                        <a:rPr lang="en-GB" sz="2000" dirty="0" smtClean="0">
                          <a:solidFill>
                            <a:srgbClr val="C00000"/>
                          </a:solidFill>
                          <a:latin typeface="Calibri" pitchFamily="34" charset="0"/>
                        </a:rPr>
                        <a:t> </a:t>
                      </a:r>
                      <a:r>
                        <a:rPr lang="en-GB" sz="2000" b="0" i="0" u="none" strike="noStrike" dirty="0" smtClean="0">
                          <a:solidFill>
                            <a:srgbClr val="C00000"/>
                          </a:solidFill>
                          <a:latin typeface="Calibri"/>
                        </a:rPr>
                        <a:t>a) Base, b) Improved death rate,</a:t>
                      </a:r>
                      <a:r>
                        <a:rPr lang="en-GB" sz="2000" b="0" i="0" u="none" strike="noStrike" baseline="0" dirty="0" smtClean="0">
                          <a:solidFill>
                            <a:srgbClr val="C00000"/>
                          </a:solidFill>
                          <a:latin typeface="Calibri"/>
                        </a:rPr>
                        <a:t> </a:t>
                      </a:r>
                      <a:r>
                        <a:rPr lang="en-GB" sz="2000" b="0" i="0" u="none" strike="noStrike" dirty="0" smtClean="0">
                          <a:solidFill>
                            <a:srgbClr val="C00000"/>
                          </a:solidFill>
                          <a:latin typeface="Calibri"/>
                        </a:rPr>
                        <a:t>c) No</a:t>
                      </a:r>
                      <a:r>
                        <a:rPr lang="en-GB" sz="2000" b="0" i="0" u="none" strike="noStrike" baseline="0" dirty="0" smtClean="0">
                          <a:solidFill>
                            <a:srgbClr val="C00000"/>
                          </a:solidFill>
                          <a:latin typeface="Calibri"/>
                        </a:rPr>
                        <a:t> </a:t>
                      </a:r>
                      <a:r>
                        <a:rPr lang="en-GB" sz="2000" b="0" i="0" u="none" strike="noStrike" dirty="0" smtClean="0">
                          <a:solidFill>
                            <a:srgbClr val="C00000"/>
                          </a:solidFill>
                          <a:latin typeface="Calibri"/>
                        </a:rPr>
                        <a:t>international migration beyond 2019 and d</a:t>
                      </a:r>
                      <a:r>
                        <a:rPr lang="en-GB" sz="2000" dirty="0" smtClean="0">
                          <a:solidFill>
                            <a:srgbClr val="C00000"/>
                          </a:solidFill>
                          <a:latin typeface="Calibri" pitchFamily="34" charset="0"/>
                        </a:rPr>
                        <a:t>) </a:t>
                      </a:r>
                      <a:r>
                        <a:rPr lang="en-GB" sz="2000" b="0" i="0" u="none" strike="noStrike" dirty="0" smtClean="0">
                          <a:solidFill>
                            <a:srgbClr val="C00000"/>
                          </a:solidFill>
                          <a:latin typeface="Calibri"/>
                        </a:rPr>
                        <a:t>30%</a:t>
                      </a:r>
                      <a:r>
                        <a:rPr lang="en-GB" sz="2000" b="0" i="0" u="none" strike="noStrike" baseline="0" dirty="0" smtClean="0">
                          <a:solidFill>
                            <a:srgbClr val="C00000"/>
                          </a:solidFill>
                          <a:latin typeface="Calibri"/>
                        </a:rPr>
                        <a:t> </a:t>
                      </a:r>
                      <a:r>
                        <a:rPr lang="en-GB" sz="2000" b="0" i="0" u="none" strike="noStrike" dirty="0" smtClean="0">
                          <a:solidFill>
                            <a:srgbClr val="C00000"/>
                          </a:solidFill>
                          <a:latin typeface="Calibri"/>
                        </a:rPr>
                        <a:t>international migration beyond 2019. </a:t>
                      </a:r>
                    </a:p>
                  </a:txBody>
                  <a:tcPr marL="0" marR="0" marT="0"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r>
              <a:tr h="362293">
                <a:tc gridSpan="5">
                  <a:txBody>
                    <a:bodyPr/>
                    <a:lstStyle/>
                    <a:p>
                      <a:pPr algn="l" fontAlgn="b"/>
                      <a:r>
                        <a:rPr lang="en-GB" sz="2000" b="0" i="0" u="none" strike="noStrike" dirty="0">
                          <a:solidFill>
                            <a:srgbClr val="000000"/>
                          </a:solidFill>
                          <a:latin typeface="Calibri"/>
                        </a:rPr>
                        <a:t>Mid-year </a:t>
                      </a:r>
                      <a:r>
                        <a:rPr lang="en-GB" sz="2000" b="0" i="0" u="none" strike="noStrike" dirty="0" smtClean="0">
                          <a:solidFill>
                            <a:srgbClr val="000000"/>
                          </a:solidFill>
                          <a:latin typeface="Calibri"/>
                        </a:rPr>
                        <a:t>London households in millions</a:t>
                      </a:r>
                      <a:r>
                        <a:rPr lang="en-GB" sz="2000" b="0" i="0" u="none" strike="noStrike" dirty="0">
                          <a:solidFill>
                            <a:srgbClr val="000000"/>
                          </a:solidFill>
                          <a:latin typeface="Calibri"/>
                        </a:rPr>
                        <a:t>.</a:t>
                      </a: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20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 calcmode="lin" valueType="num">
                                      <p:cBhvr>
                                        <p:cTn id="7" dur="500" fill="hold"/>
                                        <p:tgtEl>
                                          <p:spTgt spid="99332"/>
                                        </p:tgtEl>
                                        <p:attrNameLst>
                                          <p:attrName>ppt_x</p:attrName>
                                        </p:attrNameLst>
                                      </p:cBhvr>
                                      <p:tavLst>
                                        <p:tav tm="0">
                                          <p:val>
                                            <p:strVal val="#ppt_x"/>
                                          </p:val>
                                        </p:tav>
                                        <p:tav tm="100000">
                                          <p:val>
                                            <p:strVal val="#ppt_x"/>
                                          </p:val>
                                        </p:tav>
                                      </p:tavLst>
                                    </p:anim>
                                    <p:anim calcmode="lin" valueType="num">
                                      <p:cBhvr>
                                        <p:cTn id="8" dur="500" fill="hold"/>
                                        <p:tgtEl>
                                          <p:spTgt spid="99332"/>
                                        </p:tgtEl>
                                        <p:attrNameLst>
                                          <p:attrName>ppt_y</p:attrName>
                                        </p:attrNameLst>
                                      </p:cBhvr>
                                      <p:tavLst>
                                        <p:tav tm="0">
                                          <p:val>
                                            <p:strVal val="#ppt_y-#ppt_h/2"/>
                                          </p:val>
                                        </p:tav>
                                        <p:tav tm="100000">
                                          <p:val>
                                            <p:strVal val="#ppt_y"/>
                                          </p:val>
                                        </p:tav>
                                      </p:tavLst>
                                    </p:anim>
                                    <p:anim calcmode="lin" valueType="num">
                                      <p:cBhvr>
                                        <p:cTn id="9" dur="500" fill="hold"/>
                                        <p:tgtEl>
                                          <p:spTgt spid="99332"/>
                                        </p:tgtEl>
                                        <p:attrNameLst>
                                          <p:attrName>ppt_w</p:attrName>
                                        </p:attrNameLst>
                                      </p:cBhvr>
                                      <p:tavLst>
                                        <p:tav tm="0">
                                          <p:val>
                                            <p:strVal val="#ppt_w"/>
                                          </p:val>
                                        </p:tav>
                                        <p:tav tm="100000">
                                          <p:val>
                                            <p:strVal val="#ppt_w"/>
                                          </p:val>
                                        </p:tav>
                                      </p:tavLst>
                                    </p:anim>
                                    <p:anim calcmode="lin" valueType="num">
                                      <p:cBhvr>
                                        <p:cTn id="10" dur="500" fill="hold"/>
                                        <p:tgtEl>
                                          <p:spTgt spid="993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nodePh="1">
                                  <p:stCondLst>
                                    <p:cond delay="0"/>
                                  </p:stCondLst>
                                  <p:endCondLst>
                                    <p:cond evt="begin" delay="0">
                                      <p:tn val="12"/>
                                    </p:cond>
                                  </p:endCondLst>
                                  <p:childTnLst>
                                    <p:set>
                                      <p:cBhvr>
                                        <p:cTn id="13" dur="1" fill="hold">
                                          <p:stCondLst>
                                            <p:cond delay="0"/>
                                          </p:stCondLst>
                                        </p:cTn>
                                        <p:tgtEl>
                                          <p:spTgt spid="99331"/>
                                        </p:tgtEl>
                                        <p:attrNameLst>
                                          <p:attrName>style.visibility</p:attrName>
                                        </p:attrNameLst>
                                      </p:cBhvr>
                                      <p:to>
                                        <p:strVal val="visible"/>
                                      </p:to>
                                    </p:set>
                                    <p:anim calcmode="lin" valueType="num">
                                      <p:cBhvr>
                                        <p:cTn id="14" dur="500" fill="hold"/>
                                        <p:tgtEl>
                                          <p:spTgt spid="99331"/>
                                        </p:tgtEl>
                                        <p:attrNameLst>
                                          <p:attrName>ppt_x</p:attrName>
                                        </p:attrNameLst>
                                      </p:cBhvr>
                                      <p:tavLst>
                                        <p:tav tm="0">
                                          <p:val>
                                            <p:strVal val="#ppt_x"/>
                                          </p:val>
                                        </p:tav>
                                        <p:tav tm="100000">
                                          <p:val>
                                            <p:strVal val="#ppt_x"/>
                                          </p:val>
                                        </p:tav>
                                      </p:tavLst>
                                    </p:anim>
                                    <p:anim calcmode="lin" valueType="num">
                                      <p:cBhvr>
                                        <p:cTn id="15" dur="500" fill="hold"/>
                                        <p:tgtEl>
                                          <p:spTgt spid="99331"/>
                                        </p:tgtEl>
                                        <p:attrNameLst>
                                          <p:attrName>ppt_y</p:attrName>
                                        </p:attrNameLst>
                                      </p:cBhvr>
                                      <p:tavLst>
                                        <p:tav tm="0">
                                          <p:val>
                                            <p:strVal val="#ppt_y-#ppt_h/2"/>
                                          </p:val>
                                        </p:tav>
                                        <p:tav tm="100000">
                                          <p:val>
                                            <p:strVal val="#ppt_y"/>
                                          </p:val>
                                        </p:tav>
                                      </p:tavLst>
                                    </p:anim>
                                    <p:anim calcmode="lin" valueType="num">
                                      <p:cBhvr>
                                        <p:cTn id="16" dur="500" fill="hold"/>
                                        <p:tgtEl>
                                          <p:spTgt spid="99331"/>
                                        </p:tgtEl>
                                        <p:attrNameLst>
                                          <p:attrName>ppt_w</p:attrName>
                                        </p:attrNameLst>
                                      </p:cBhvr>
                                      <p:tavLst>
                                        <p:tav tm="0">
                                          <p:val>
                                            <p:strVal val="#ppt_w"/>
                                          </p:val>
                                        </p:tav>
                                        <p:tav tm="100000">
                                          <p:val>
                                            <p:strVal val="#ppt_w"/>
                                          </p:val>
                                        </p:tav>
                                      </p:tavLst>
                                    </p:anim>
                                    <p:anim calcmode="lin" valueType="num">
                                      <p:cBhvr>
                                        <p:cTn id="17" dur="500" fill="hold"/>
                                        <p:tgtEl>
                                          <p:spTgt spid="99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P spid="99332"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ChangeArrowheads="1"/>
          </p:cNvSpPr>
          <p:nvPr/>
        </p:nvSpPr>
        <p:spPr bwMode="auto">
          <a:xfrm>
            <a:off x="611188" y="1412875"/>
            <a:ext cx="7850187" cy="4319588"/>
          </a:xfrm>
          <a:prstGeom prst="rect">
            <a:avLst/>
          </a:prstGeom>
          <a:noFill/>
          <a:ln w="9525">
            <a:noFill/>
            <a:miter lim="800000"/>
            <a:headEnd/>
            <a:tailEnd/>
          </a:ln>
        </p:spPr>
        <p:txBody>
          <a:bodyPr/>
          <a:lstStyle/>
          <a:p>
            <a:pPr marL="342900" indent="-342900">
              <a:spcBef>
                <a:spcPct val="0"/>
              </a:spcBef>
              <a:buFontTx/>
              <a:buChar char="•"/>
            </a:pPr>
            <a:endParaRPr lang="en-GB" sz="2800" dirty="0" smtClean="0"/>
          </a:p>
        </p:txBody>
      </p:sp>
      <p:sp>
        <p:nvSpPr>
          <p:cNvPr id="99332" name="Rectangle 4"/>
          <p:cNvSpPr>
            <a:spLocks noChangeArrowheads="1"/>
          </p:cNvSpPr>
          <p:nvPr/>
        </p:nvSpPr>
        <p:spPr bwMode="auto">
          <a:xfrm>
            <a:off x="395288" y="692150"/>
            <a:ext cx="7772400" cy="533400"/>
          </a:xfrm>
          <a:prstGeom prst="rect">
            <a:avLst/>
          </a:prstGeom>
          <a:noFill/>
          <a:ln w="9525">
            <a:noFill/>
            <a:miter lim="800000"/>
            <a:headEnd/>
            <a:tailEnd/>
          </a:ln>
        </p:spPr>
        <p:txBody>
          <a:bodyPr anchor="ctr"/>
          <a:lstStyle/>
          <a:p>
            <a:pPr algn="ctr">
              <a:spcBef>
                <a:spcPct val="0"/>
              </a:spcBef>
            </a:pPr>
            <a:r>
              <a:rPr lang="en-GB" b="1" dirty="0" smtClean="0">
                <a:solidFill>
                  <a:srgbClr val="FF0000"/>
                </a:solidFill>
              </a:rPr>
              <a:t>Table 7: H’hold. proj. DCLG, TWRI &amp; “What ifs?” </a:t>
            </a:r>
            <a:endParaRPr lang="en-GB" b="1" dirty="0">
              <a:solidFill>
                <a:srgbClr val="FF0000"/>
              </a:solidFill>
            </a:endParaRPr>
          </a:p>
        </p:txBody>
      </p:sp>
      <p:sp>
        <p:nvSpPr>
          <p:cNvPr id="15364" name="TextBox 3"/>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graphicFrame>
        <p:nvGraphicFramePr>
          <p:cNvPr id="8" name="Table 7"/>
          <p:cNvGraphicFramePr>
            <a:graphicFrameLocks noGrp="1"/>
          </p:cNvGraphicFramePr>
          <p:nvPr/>
        </p:nvGraphicFramePr>
        <p:xfrm>
          <a:off x="785784" y="1357294"/>
          <a:ext cx="7786746" cy="5071453"/>
        </p:xfrm>
        <a:graphic>
          <a:graphicData uri="http://schemas.openxmlformats.org/drawingml/2006/table">
            <a:tbl>
              <a:tblPr/>
              <a:tblGrid>
                <a:gridCol w="1297791"/>
                <a:gridCol w="1297791"/>
                <a:gridCol w="1297791"/>
                <a:gridCol w="1297791"/>
                <a:gridCol w="1297791"/>
                <a:gridCol w="1297791"/>
              </a:tblGrid>
              <a:tr h="362293">
                <a:tc gridSpan="6">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2400" b="1" i="0" u="sng" strike="noStrike" dirty="0" smtClean="0">
                          <a:solidFill>
                            <a:srgbClr val="000000"/>
                          </a:solidFill>
                          <a:latin typeface="Calibri"/>
                        </a:rPr>
                        <a:t>Gateshead: Source,</a:t>
                      </a:r>
                      <a:r>
                        <a:rPr lang="en-GB" sz="2400" b="1" i="0" u="sng" strike="noStrike" baseline="0" dirty="0" smtClean="0">
                          <a:solidFill>
                            <a:srgbClr val="000000"/>
                          </a:solidFill>
                          <a:latin typeface="Calibri"/>
                        </a:rPr>
                        <a:t> base year and </a:t>
                      </a:r>
                      <a:r>
                        <a:rPr lang="en-GB" sz="2400" b="1" i="0" u="sng" strike="noStrike" dirty="0" smtClean="0">
                          <a:solidFill>
                            <a:srgbClr val="000000"/>
                          </a:solidFill>
                          <a:latin typeface="Calibri"/>
                        </a:rPr>
                        <a:t>“What ifs?”</a:t>
                      </a:r>
                    </a:p>
                  </a:txBody>
                  <a:tcPr marL="0" marR="0" marT="0" marB="0" anchor="b">
                    <a:lnL>
                      <a:noFill/>
                    </a:lnL>
                    <a:lnR>
                      <a:noFill/>
                    </a:lnR>
                    <a:lnT>
                      <a:noFill/>
                    </a:lnT>
                    <a:lnB>
                      <a:noFill/>
                    </a:lnB>
                  </a:tcPr>
                </a:tc>
                <a:tc hMerge="1">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hMerge="1">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GB" sz="2400" b="1" i="0" u="sng" strike="noStrike" dirty="0" smtClean="0">
                        <a:solidFill>
                          <a:srgbClr val="000000"/>
                        </a:solidFill>
                        <a:latin typeface="Calibri"/>
                      </a:endParaRPr>
                    </a:p>
                  </a:txBody>
                  <a:tcPr marL="0" marR="0" marT="0" marB="0" anchor="b">
                    <a:lnL>
                      <a:noFill/>
                    </a:lnL>
                    <a:lnR>
                      <a:noFill/>
                    </a:lnR>
                    <a:lnT>
                      <a:noFill/>
                    </a:lnT>
                    <a:lnB>
                      <a:noFill/>
                    </a:lnB>
                  </a:tcPr>
                </a:tc>
                <a:tc hMerge="1">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r>
              <a:tr h="362293">
                <a:tc>
                  <a:txBody>
                    <a:bodyPr/>
                    <a:lstStyle/>
                    <a:p>
                      <a:pPr algn="l" fontAlgn="b"/>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DCLG</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endParaRPr lang="en-GB" dirty="0"/>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TWRI</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2015</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endParaRPr lang="en-GB" sz="2400" b="0" i="0" u="sng" strike="noStrike" dirty="0">
                        <a:solidFill>
                          <a:srgbClr val="C00000"/>
                        </a:solidFill>
                        <a:latin typeface="Calibri"/>
                      </a:endParaRPr>
                    </a:p>
                  </a:txBody>
                  <a:tcPr marL="0" marR="0" marT="0" marB="0" anchor="b">
                    <a:lnL>
                      <a:noFill/>
                    </a:lnL>
                    <a:lnR>
                      <a:noFill/>
                    </a:lnR>
                    <a:lnT>
                      <a:noFill/>
                    </a:lnT>
                    <a:lnB>
                      <a:noFill/>
                    </a:lnB>
                  </a:tcPr>
                </a:tc>
              </a:tr>
              <a:tr h="362293">
                <a:tc>
                  <a:txBody>
                    <a:bodyPr/>
                    <a:lstStyle/>
                    <a:p>
                      <a:pPr algn="ctr" fontAlgn="b"/>
                      <a:r>
                        <a:rPr lang="en-GB" sz="2400" b="0" i="0" u="sng" strike="noStrike" dirty="0">
                          <a:solidFill>
                            <a:srgbClr val="000000"/>
                          </a:solidFill>
                          <a:latin typeface="Calibri"/>
                        </a:rPr>
                        <a:t>Year</a:t>
                      </a:r>
                    </a:p>
                  </a:txBody>
                  <a:tcPr marL="0" marR="0" marT="0" marB="0" anchor="b">
                    <a:lnL>
                      <a:noFill/>
                    </a:lnL>
                    <a:lnR>
                      <a:noFill/>
                    </a:lnR>
                    <a:lnT>
                      <a:noFill/>
                    </a:lnT>
                    <a:lnB>
                      <a:noFill/>
                    </a:lnB>
                  </a:tcPr>
                </a:tc>
                <a:tc>
                  <a:txBody>
                    <a:bodyPr/>
                    <a:lstStyle/>
                    <a:p>
                      <a:pPr algn="ctr" fontAlgn="b"/>
                      <a:r>
                        <a:rPr lang="en-GB" sz="2400" b="0" i="0" u="sng" strike="noStrike" dirty="0" smtClean="0">
                          <a:solidFill>
                            <a:srgbClr val="0070C0"/>
                          </a:solidFill>
                          <a:latin typeface="Calibri"/>
                        </a:rPr>
                        <a:t>2014</a:t>
                      </a:r>
                      <a:endParaRPr lang="en-GB" sz="2400" b="0" i="0" u="sng" strike="noStrike" dirty="0">
                        <a:solidFill>
                          <a:srgbClr val="0070C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(a)</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(b)</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(c)</a:t>
                      </a:r>
                      <a:endParaRPr lang="en-GB" sz="2400" b="0" i="0" u="sng" strike="noStrike" dirty="0">
                        <a:solidFill>
                          <a:srgbClr val="C00000"/>
                        </a:solidFill>
                        <a:latin typeface="Calibri"/>
                      </a:endParaRPr>
                    </a:p>
                  </a:txBody>
                  <a:tcPr marL="0" marR="0" marT="0" marB="0" anchor="b">
                    <a:lnL>
                      <a:noFill/>
                    </a:lnL>
                    <a:lnR>
                      <a:noFill/>
                    </a:lnR>
                    <a:lnT>
                      <a:noFill/>
                    </a:lnT>
                    <a:lnB>
                      <a:noFill/>
                    </a:lnB>
                  </a:tcPr>
                </a:tc>
                <a:tc>
                  <a:txBody>
                    <a:bodyPr/>
                    <a:lstStyle/>
                    <a:p>
                      <a:pPr algn="ctr" fontAlgn="b"/>
                      <a:r>
                        <a:rPr lang="en-GB" sz="2400" b="0" i="0" u="sng" strike="noStrike" dirty="0" smtClean="0">
                          <a:solidFill>
                            <a:srgbClr val="C00000"/>
                          </a:solidFill>
                          <a:latin typeface="Calibri"/>
                        </a:rPr>
                        <a:t>(d)</a:t>
                      </a:r>
                      <a:endParaRPr lang="en-GB" sz="2400" b="0" i="0" u="sng" strike="noStrike" dirty="0">
                        <a:solidFill>
                          <a:srgbClr val="C00000"/>
                        </a:solidFill>
                        <a:latin typeface="Calibri"/>
                      </a:endParaRPr>
                    </a:p>
                  </a:txBody>
                  <a:tcPr marL="0" marR="0" marT="0"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2014</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smtClean="0">
                          <a:solidFill>
                            <a:srgbClr val="0070C0"/>
                          </a:solidFill>
                          <a:latin typeface="Calibri"/>
                        </a:rPr>
                        <a:t>  89.9</a:t>
                      </a:r>
                      <a:endParaRPr lang="en-GB" sz="2400" b="0" i="0" u="none" strike="noStrike" dirty="0">
                        <a:solidFill>
                          <a:srgbClr val="0070C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2015</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smtClean="0">
                          <a:solidFill>
                            <a:srgbClr val="0070C0"/>
                          </a:solidFill>
                          <a:latin typeface="Calibri"/>
                        </a:rPr>
                        <a:t>  90.2</a:t>
                      </a:r>
                      <a:endParaRPr lang="en-GB" sz="2400" b="0" i="0" u="none" strike="noStrike" dirty="0">
                        <a:solidFill>
                          <a:srgbClr val="0070C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90.2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90.2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90.2</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90.2</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2021</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smtClean="0">
                          <a:solidFill>
                            <a:srgbClr val="0070C0"/>
                          </a:solidFill>
                          <a:latin typeface="Calibri"/>
                        </a:rPr>
                        <a:t>  93.0</a:t>
                      </a:r>
                      <a:endParaRPr lang="en-GB" sz="2400" b="0" i="0" u="none" strike="noStrike" dirty="0">
                        <a:solidFill>
                          <a:srgbClr val="0070C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91.4</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91.7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91.5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91.5</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2026</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smtClean="0">
                          <a:solidFill>
                            <a:srgbClr val="0070C0"/>
                          </a:solidFill>
                          <a:latin typeface="Calibri"/>
                        </a:rPr>
                        <a:t>  95.1</a:t>
                      </a:r>
                      <a:endParaRPr lang="en-GB" sz="2400" b="0" i="0" u="none" strike="noStrike" dirty="0">
                        <a:solidFill>
                          <a:srgbClr val="0070C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92.4</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93.0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92.5</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92.5</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2031</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smtClean="0">
                          <a:solidFill>
                            <a:srgbClr val="0070C0"/>
                          </a:solidFill>
                          <a:latin typeface="Calibri"/>
                        </a:rPr>
                        <a:t>  97.0</a:t>
                      </a:r>
                      <a:endParaRPr lang="en-GB" sz="2400" b="0" i="0" u="none" strike="noStrike" dirty="0">
                        <a:solidFill>
                          <a:srgbClr val="0070C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92.7</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93.8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92.8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92.8</a:t>
                      </a:r>
                    </a:p>
                  </a:txBody>
                  <a:tcPr marL="9525" marR="9525" marT="9525" marB="0" anchor="b">
                    <a:lnL>
                      <a:noFill/>
                    </a:lnL>
                    <a:lnR>
                      <a:noFill/>
                    </a:lnR>
                    <a:lnT>
                      <a:noFill/>
                    </a:lnT>
                    <a:lnB>
                      <a:noFill/>
                    </a:lnB>
                  </a:tcPr>
                </a:tc>
              </a:tr>
              <a:tr h="362293">
                <a:tc>
                  <a:txBody>
                    <a:bodyPr/>
                    <a:lstStyle/>
                    <a:p>
                      <a:pPr algn="ctr" fontAlgn="b"/>
                      <a:r>
                        <a:rPr lang="en-GB" sz="2400" b="0" i="0" u="none" strike="noStrike" dirty="0" smtClean="0">
                          <a:solidFill>
                            <a:srgbClr val="000000"/>
                          </a:solidFill>
                          <a:latin typeface="Calibri"/>
                        </a:rPr>
                        <a:t>2036</a:t>
                      </a:r>
                      <a:endParaRPr lang="en-GB" sz="24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2400" b="0" i="0" u="none" strike="noStrike" dirty="0" smtClean="0">
                          <a:solidFill>
                            <a:srgbClr val="0070C0"/>
                          </a:solidFill>
                          <a:latin typeface="Calibri"/>
                        </a:rPr>
                        <a:t>  99.0</a:t>
                      </a:r>
                      <a:endParaRPr lang="en-GB" sz="2400" b="0" i="0" u="none" strike="noStrike" dirty="0">
                        <a:solidFill>
                          <a:srgbClr val="0070C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93.3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94.8</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93.3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93.3</a:t>
                      </a:r>
                    </a:p>
                  </a:txBody>
                  <a:tcPr marL="9525" marR="9525" marT="9525" marB="0" anchor="b">
                    <a:lnL>
                      <a:noFill/>
                    </a:lnL>
                    <a:lnR>
                      <a:noFill/>
                    </a:lnR>
                    <a:lnT>
                      <a:noFill/>
                    </a:lnT>
                    <a:lnB>
                      <a:noFill/>
                    </a:lnB>
                  </a:tcPr>
                </a:tc>
              </a:tr>
              <a:tr h="362293">
                <a:tc>
                  <a:txBody>
                    <a:bodyPr/>
                    <a:lstStyle/>
                    <a:p>
                      <a:pPr algn="ctr"/>
                      <a:r>
                        <a:rPr lang="en-GB" sz="2400" dirty="0" smtClean="0">
                          <a:latin typeface="Calibri" pitchFamily="34" charset="0"/>
                        </a:rPr>
                        <a:t>2039</a:t>
                      </a:r>
                      <a:endParaRPr lang="en-GB" sz="2400" dirty="0">
                        <a:latin typeface="Calibri" pitchFamily="34" charset="0"/>
                      </a:endParaRPr>
                    </a:p>
                  </a:txBody>
                  <a:tcPr marL="0" marR="0" marT="0" marB="0" anchor="b">
                    <a:lnL>
                      <a:noFill/>
                    </a:lnL>
                    <a:lnR>
                      <a:noFill/>
                    </a:lnR>
                    <a:lnT>
                      <a:noFill/>
                    </a:lnT>
                    <a:lnB>
                      <a:noFill/>
                    </a:lnB>
                  </a:tcPr>
                </a:tc>
                <a:tc>
                  <a:txBody>
                    <a:bodyPr/>
                    <a:lstStyle/>
                    <a:p>
                      <a:pPr algn="ctr" fontAlgn="b"/>
                      <a:r>
                        <a:rPr lang="en-GB" sz="2400" b="0" i="0" u="none" strike="noStrike" dirty="0">
                          <a:solidFill>
                            <a:srgbClr val="0070C0"/>
                          </a:solidFill>
                          <a:latin typeface="Calibri"/>
                        </a:rPr>
                        <a:t>100.0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93.3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95.0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93.3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93.3</a:t>
                      </a:r>
                    </a:p>
                  </a:txBody>
                  <a:tcPr marL="9525" marR="9525" marT="9525" marB="0" anchor="b">
                    <a:lnL>
                      <a:noFill/>
                    </a:lnL>
                    <a:lnR>
                      <a:noFill/>
                    </a:lnR>
                    <a:lnT>
                      <a:noFill/>
                    </a:lnT>
                    <a:lnB>
                      <a:noFill/>
                    </a:lnB>
                  </a:tcPr>
                </a:tc>
              </a:tr>
              <a:tr h="362293">
                <a:tc>
                  <a:txBody>
                    <a:bodyPr/>
                    <a:lstStyle/>
                    <a:p>
                      <a:pPr algn="ctr"/>
                      <a:r>
                        <a:rPr lang="en-GB" sz="2400" dirty="0" smtClean="0">
                          <a:latin typeface="Calibri" pitchFamily="34" charset="0"/>
                        </a:rPr>
                        <a:t>2040</a:t>
                      </a:r>
                      <a:endParaRPr lang="en-GB" sz="2400" dirty="0">
                        <a:latin typeface="Calibri" pitchFamily="34" charset="0"/>
                      </a:endParaRPr>
                    </a:p>
                  </a:txBody>
                  <a:tcPr marL="0" marR="0" marT="0" marB="0" anchor="b">
                    <a:lnL>
                      <a:noFill/>
                    </a:lnL>
                    <a:lnR>
                      <a:noFill/>
                    </a:lnR>
                    <a:lnT>
                      <a:noFill/>
                    </a:lnT>
                    <a:lnB>
                      <a:noFill/>
                    </a:lnB>
                  </a:tcPr>
                </a:tc>
                <a:tc>
                  <a:txBody>
                    <a:bodyPr/>
                    <a:lstStyle/>
                    <a:p>
                      <a:pPr algn="ctr" fontAlgn="b"/>
                      <a:endParaRPr lang="en-GB" sz="2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93.3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95.0</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93.3</a:t>
                      </a:r>
                    </a:p>
                  </a:txBody>
                  <a:tcPr marL="9525" marR="9525" marT="9525" marB="0" anchor="b">
                    <a:lnL>
                      <a:noFill/>
                    </a:lnL>
                    <a:lnR>
                      <a:noFill/>
                    </a:lnR>
                    <a:lnT>
                      <a:noFill/>
                    </a:lnT>
                    <a:lnB>
                      <a:noFill/>
                    </a:lnB>
                  </a:tcPr>
                </a:tc>
                <a:tc>
                  <a:txBody>
                    <a:bodyPr/>
                    <a:lstStyle/>
                    <a:p>
                      <a:pPr algn="ctr" fontAlgn="b"/>
                      <a:r>
                        <a:rPr lang="en-GB" sz="2400" b="0" i="0" u="none" strike="noStrike" dirty="0">
                          <a:solidFill>
                            <a:srgbClr val="C00000"/>
                          </a:solidFill>
                          <a:latin typeface="Calibri"/>
                        </a:rPr>
                        <a:t>93.3</a:t>
                      </a:r>
                    </a:p>
                  </a:txBody>
                  <a:tcPr marL="9525" marR="9525" marT="9525" marB="0" anchor="b">
                    <a:lnL>
                      <a:noFill/>
                    </a:lnL>
                    <a:lnR>
                      <a:noFill/>
                    </a:lnR>
                    <a:lnT>
                      <a:noFill/>
                    </a:lnT>
                    <a:lnB>
                      <a:noFill/>
                    </a:lnB>
                  </a:tcPr>
                </a:tc>
              </a:tr>
              <a:tr h="362293">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latin typeface="Calibri" pitchFamily="34" charset="0"/>
                        </a:rPr>
                        <a:t>Options:</a:t>
                      </a:r>
                      <a:r>
                        <a:rPr lang="en-GB" sz="2000" dirty="0" smtClean="0">
                          <a:solidFill>
                            <a:srgbClr val="C00000"/>
                          </a:solidFill>
                          <a:latin typeface="Calibri" pitchFamily="34" charset="0"/>
                        </a:rPr>
                        <a:t> </a:t>
                      </a:r>
                      <a:r>
                        <a:rPr lang="en-GB" sz="2000" b="0" i="0" u="none" strike="noStrike" dirty="0" smtClean="0">
                          <a:solidFill>
                            <a:srgbClr val="C00000"/>
                          </a:solidFill>
                          <a:latin typeface="Calibri"/>
                        </a:rPr>
                        <a:t>a) Base, b) Improved death rate,</a:t>
                      </a:r>
                      <a:r>
                        <a:rPr lang="en-GB" sz="2000" b="0" i="0" u="none" strike="noStrike" baseline="0" dirty="0" smtClean="0">
                          <a:solidFill>
                            <a:srgbClr val="C00000"/>
                          </a:solidFill>
                          <a:latin typeface="Calibri"/>
                        </a:rPr>
                        <a:t> </a:t>
                      </a:r>
                      <a:r>
                        <a:rPr lang="en-GB" sz="2000" b="0" i="0" u="none" strike="noStrike" dirty="0" smtClean="0">
                          <a:solidFill>
                            <a:srgbClr val="C00000"/>
                          </a:solidFill>
                          <a:latin typeface="Calibri"/>
                        </a:rPr>
                        <a:t>c) No</a:t>
                      </a:r>
                      <a:r>
                        <a:rPr lang="en-GB" sz="2000" b="0" i="0" u="none" strike="noStrike" baseline="0" dirty="0" smtClean="0">
                          <a:solidFill>
                            <a:srgbClr val="C00000"/>
                          </a:solidFill>
                          <a:latin typeface="Calibri"/>
                        </a:rPr>
                        <a:t> </a:t>
                      </a:r>
                      <a:r>
                        <a:rPr lang="en-GB" sz="2000" b="0" i="0" u="none" strike="noStrike" dirty="0" smtClean="0">
                          <a:solidFill>
                            <a:srgbClr val="C00000"/>
                          </a:solidFill>
                          <a:latin typeface="Calibri"/>
                        </a:rPr>
                        <a:t>international migration beyond 2019 and d</a:t>
                      </a:r>
                      <a:r>
                        <a:rPr lang="en-GB" sz="2000" dirty="0" smtClean="0">
                          <a:solidFill>
                            <a:srgbClr val="C00000"/>
                          </a:solidFill>
                          <a:latin typeface="Calibri" pitchFamily="34" charset="0"/>
                        </a:rPr>
                        <a:t>) </a:t>
                      </a:r>
                      <a:r>
                        <a:rPr lang="en-GB" sz="2000" b="0" i="0" u="none" strike="noStrike" dirty="0" smtClean="0">
                          <a:solidFill>
                            <a:srgbClr val="C00000"/>
                          </a:solidFill>
                          <a:latin typeface="Calibri"/>
                        </a:rPr>
                        <a:t>30%</a:t>
                      </a:r>
                      <a:r>
                        <a:rPr lang="en-GB" sz="2000" b="0" i="0" u="none" strike="noStrike" baseline="0" dirty="0" smtClean="0">
                          <a:solidFill>
                            <a:srgbClr val="C00000"/>
                          </a:solidFill>
                          <a:latin typeface="Calibri"/>
                        </a:rPr>
                        <a:t> </a:t>
                      </a:r>
                      <a:r>
                        <a:rPr lang="en-GB" sz="2000" b="0" i="0" u="none" strike="noStrike" dirty="0" smtClean="0">
                          <a:solidFill>
                            <a:srgbClr val="C00000"/>
                          </a:solidFill>
                          <a:latin typeface="Calibri"/>
                        </a:rPr>
                        <a:t>international migration beyond 2019. </a:t>
                      </a:r>
                    </a:p>
                  </a:txBody>
                  <a:tcPr marL="0" marR="0" marT="0"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c hMerge="1">
                  <a:txBody>
                    <a:bodyPr/>
                    <a:lstStyle/>
                    <a:p>
                      <a:pPr algn="ctr" fontAlgn="b"/>
                      <a:endParaRPr lang="en-GB" sz="2400" b="0" i="0" u="none" strike="noStrike" dirty="0">
                        <a:solidFill>
                          <a:srgbClr val="7030A0"/>
                        </a:solidFill>
                        <a:latin typeface="Calibri"/>
                      </a:endParaRPr>
                    </a:p>
                  </a:txBody>
                  <a:tcPr marL="9525" marR="9525" marT="9525" marB="0" anchor="b">
                    <a:lnL>
                      <a:noFill/>
                    </a:lnL>
                    <a:lnR>
                      <a:noFill/>
                    </a:lnR>
                    <a:lnT>
                      <a:noFill/>
                    </a:lnT>
                    <a:lnB>
                      <a:noFill/>
                    </a:lnB>
                  </a:tcPr>
                </a:tc>
              </a:tr>
              <a:tr h="362293">
                <a:tc gridSpan="5">
                  <a:txBody>
                    <a:bodyPr/>
                    <a:lstStyle/>
                    <a:p>
                      <a:pPr algn="l" fontAlgn="b"/>
                      <a:r>
                        <a:rPr lang="en-GB" sz="2000" b="0" i="0" u="none" strike="noStrike" dirty="0">
                          <a:solidFill>
                            <a:srgbClr val="000000"/>
                          </a:solidFill>
                          <a:latin typeface="Calibri"/>
                        </a:rPr>
                        <a:t>Mid-year </a:t>
                      </a:r>
                      <a:r>
                        <a:rPr lang="en-GB" sz="2000" b="0" i="0" u="none" strike="noStrike" dirty="0" smtClean="0">
                          <a:solidFill>
                            <a:srgbClr val="000000"/>
                          </a:solidFill>
                          <a:latin typeface="Calibri"/>
                        </a:rPr>
                        <a:t>Gateshead households in thousands.</a:t>
                      </a:r>
                      <a:endParaRPr lang="en-GB" sz="2000" b="0"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20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 calcmode="lin" valueType="num">
                                      <p:cBhvr>
                                        <p:cTn id="7" dur="500" fill="hold"/>
                                        <p:tgtEl>
                                          <p:spTgt spid="99332"/>
                                        </p:tgtEl>
                                        <p:attrNameLst>
                                          <p:attrName>ppt_x</p:attrName>
                                        </p:attrNameLst>
                                      </p:cBhvr>
                                      <p:tavLst>
                                        <p:tav tm="0">
                                          <p:val>
                                            <p:strVal val="#ppt_x"/>
                                          </p:val>
                                        </p:tav>
                                        <p:tav tm="100000">
                                          <p:val>
                                            <p:strVal val="#ppt_x"/>
                                          </p:val>
                                        </p:tav>
                                      </p:tavLst>
                                    </p:anim>
                                    <p:anim calcmode="lin" valueType="num">
                                      <p:cBhvr>
                                        <p:cTn id="8" dur="500" fill="hold"/>
                                        <p:tgtEl>
                                          <p:spTgt spid="99332"/>
                                        </p:tgtEl>
                                        <p:attrNameLst>
                                          <p:attrName>ppt_y</p:attrName>
                                        </p:attrNameLst>
                                      </p:cBhvr>
                                      <p:tavLst>
                                        <p:tav tm="0">
                                          <p:val>
                                            <p:strVal val="#ppt_y-#ppt_h/2"/>
                                          </p:val>
                                        </p:tav>
                                        <p:tav tm="100000">
                                          <p:val>
                                            <p:strVal val="#ppt_y"/>
                                          </p:val>
                                        </p:tav>
                                      </p:tavLst>
                                    </p:anim>
                                    <p:anim calcmode="lin" valueType="num">
                                      <p:cBhvr>
                                        <p:cTn id="9" dur="500" fill="hold"/>
                                        <p:tgtEl>
                                          <p:spTgt spid="99332"/>
                                        </p:tgtEl>
                                        <p:attrNameLst>
                                          <p:attrName>ppt_w</p:attrName>
                                        </p:attrNameLst>
                                      </p:cBhvr>
                                      <p:tavLst>
                                        <p:tav tm="0">
                                          <p:val>
                                            <p:strVal val="#ppt_w"/>
                                          </p:val>
                                        </p:tav>
                                        <p:tav tm="100000">
                                          <p:val>
                                            <p:strVal val="#ppt_w"/>
                                          </p:val>
                                        </p:tav>
                                      </p:tavLst>
                                    </p:anim>
                                    <p:anim calcmode="lin" valueType="num">
                                      <p:cBhvr>
                                        <p:cTn id="10" dur="500" fill="hold"/>
                                        <p:tgtEl>
                                          <p:spTgt spid="993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nodePh="1">
                                  <p:stCondLst>
                                    <p:cond delay="0"/>
                                  </p:stCondLst>
                                  <p:endCondLst>
                                    <p:cond evt="begin" delay="0">
                                      <p:tn val="12"/>
                                    </p:cond>
                                  </p:endCondLst>
                                  <p:childTnLst>
                                    <p:set>
                                      <p:cBhvr>
                                        <p:cTn id="13" dur="1" fill="hold">
                                          <p:stCondLst>
                                            <p:cond delay="0"/>
                                          </p:stCondLst>
                                        </p:cTn>
                                        <p:tgtEl>
                                          <p:spTgt spid="99331"/>
                                        </p:tgtEl>
                                        <p:attrNameLst>
                                          <p:attrName>style.visibility</p:attrName>
                                        </p:attrNameLst>
                                      </p:cBhvr>
                                      <p:to>
                                        <p:strVal val="visible"/>
                                      </p:to>
                                    </p:set>
                                    <p:anim calcmode="lin" valueType="num">
                                      <p:cBhvr>
                                        <p:cTn id="14" dur="500" fill="hold"/>
                                        <p:tgtEl>
                                          <p:spTgt spid="99331"/>
                                        </p:tgtEl>
                                        <p:attrNameLst>
                                          <p:attrName>ppt_x</p:attrName>
                                        </p:attrNameLst>
                                      </p:cBhvr>
                                      <p:tavLst>
                                        <p:tav tm="0">
                                          <p:val>
                                            <p:strVal val="#ppt_x"/>
                                          </p:val>
                                        </p:tav>
                                        <p:tav tm="100000">
                                          <p:val>
                                            <p:strVal val="#ppt_x"/>
                                          </p:val>
                                        </p:tav>
                                      </p:tavLst>
                                    </p:anim>
                                    <p:anim calcmode="lin" valueType="num">
                                      <p:cBhvr>
                                        <p:cTn id="15" dur="500" fill="hold"/>
                                        <p:tgtEl>
                                          <p:spTgt spid="99331"/>
                                        </p:tgtEl>
                                        <p:attrNameLst>
                                          <p:attrName>ppt_y</p:attrName>
                                        </p:attrNameLst>
                                      </p:cBhvr>
                                      <p:tavLst>
                                        <p:tav tm="0">
                                          <p:val>
                                            <p:strVal val="#ppt_y-#ppt_h/2"/>
                                          </p:val>
                                        </p:tav>
                                        <p:tav tm="100000">
                                          <p:val>
                                            <p:strVal val="#ppt_y"/>
                                          </p:val>
                                        </p:tav>
                                      </p:tavLst>
                                    </p:anim>
                                    <p:anim calcmode="lin" valueType="num">
                                      <p:cBhvr>
                                        <p:cTn id="16" dur="500" fill="hold"/>
                                        <p:tgtEl>
                                          <p:spTgt spid="99331"/>
                                        </p:tgtEl>
                                        <p:attrNameLst>
                                          <p:attrName>ppt_w</p:attrName>
                                        </p:attrNameLst>
                                      </p:cBhvr>
                                      <p:tavLst>
                                        <p:tav tm="0">
                                          <p:val>
                                            <p:strVal val="#ppt_w"/>
                                          </p:val>
                                        </p:tav>
                                        <p:tav tm="100000">
                                          <p:val>
                                            <p:strVal val="#ppt_w"/>
                                          </p:val>
                                        </p:tav>
                                      </p:tavLst>
                                    </p:anim>
                                    <p:anim calcmode="lin" valueType="num">
                                      <p:cBhvr>
                                        <p:cTn id="17" dur="500" fill="hold"/>
                                        <p:tgtEl>
                                          <p:spTgt spid="99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P spid="9933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ChangeArrowheads="1"/>
          </p:cNvSpPr>
          <p:nvPr/>
        </p:nvSpPr>
        <p:spPr bwMode="auto">
          <a:xfrm>
            <a:off x="611188" y="1412874"/>
            <a:ext cx="7850187" cy="4445017"/>
          </a:xfrm>
          <a:prstGeom prst="rect">
            <a:avLst/>
          </a:prstGeom>
          <a:noFill/>
          <a:ln w="9525">
            <a:noFill/>
            <a:miter lim="800000"/>
            <a:headEnd/>
            <a:tailEnd/>
          </a:ln>
        </p:spPr>
        <p:txBody>
          <a:bodyPr/>
          <a:lstStyle/>
          <a:p>
            <a:pPr marL="342900" indent="-342900">
              <a:spcBef>
                <a:spcPct val="0"/>
              </a:spcBef>
              <a:buFontTx/>
              <a:buChar char="•"/>
            </a:pPr>
            <a:r>
              <a:rPr lang="en-GB" dirty="0" smtClean="0"/>
              <a:t>The future is always unpredictable but this uncertainty is only enhanced by the current political issues.</a:t>
            </a:r>
          </a:p>
          <a:p>
            <a:pPr marL="342900" indent="-342900">
              <a:spcBef>
                <a:spcPct val="0"/>
              </a:spcBef>
              <a:buFontTx/>
              <a:buChar char="•"/>
            </a:pPr>
            <a:r>
              <a:rPr lang="en-GB" dirty="0" smtClean="0"/>
              <a:t>However, we do have a computer based model which can be used to accommodate many variants for fertility, life expectancy and migration patterns.</a:t>
            </a:r>
          </a:p>
          <a:p>
            <a:pPr marL="342900" indent="-342900">
              <a:spcBef>
                <a:spcPct val="0"/>
              </a:spcBef>
              <a:buFontTx/>
              <a:buChar char="•"/>
            </a:pPr>
            <a:r>
              <a:rPr lang="en-GB" dirty="0" smtClean="0"/>
              <a:t>Generally, we project the population &amp; number of households in England and London to increase.</a:t>
            </a:r>
          </a:p>
          <a:p>
            <a:pPr marL="342900" indent="-342900">
              <a:spcBef>
                <a:spcPct val="0"/>
              </a:spcBef>
              <a:buFontTx/>
              <a:buChar char="•"/>
            </a:pPr>
            <a:r>
              <a:rPr lang="en-GB" dirty="0" smtClean="0"/>
              <a:t>The picture for Gateshead is more mixed, but all models project an increase in the number of households. </a:t>
            </a:r>
          </a:p>
          <a:p>
            <a:pPr marL="342900" indent="-342900">
              <a:spcBef>
                <a:spcPct val="0"/>
              </a:spcBef>
            </a:pPr>
            <a:r>
              <a:rPr lang="en-GB" sz="2800" dirty="0" smtClean="0"/>
              <a:t> </a:t>
            </a:r>
          </a:p>
          <a:p>
            <a:pPr marL="342900" indent="-342900">
              <a:spcBef>
                <a:spcPct val="0"/>
              </a:spcBef>
            </a:pPr>
            <a:endParaRPr lang="en-GB" sz="2800" dirty="0"/>
          </a:p>
        </p:txBody>
      </p:sp>
      <p:sp>
        <p:nvSpPr>
          <p:cNvPr id="99332" name="Rectangle 4"/>
          <p:cNvSpPr>
            <a:spLocks noChangeArrowheads="1"/>
          </p:cNvSpPr>
          <p:nvPr/>
        </p:nvSpPr>
        <p:spPr bwMode="auto">
          <a:xfrm>
            <a:off x="395288" y="692150"/>
            <a:ext cx="7772400" cy="533400"/>
          </a:xfrm>
          <a:prstGeom prst="rect">
            <a:avLst/>
          </a:prstGeom>
          <a:noFill/>
          <a:ln w="9525">
            <a:noFill/>
            <a:miter lim="800000"/>
            <a:headEnd/>
            <a:tailEnd/>
          </a:ln>
        </p:spPr>
        <p:txBody>
          <a:bodyPr anchor="ctr"/>
          <a:lstStyle/>
          <a:p>
            <a:pPr algn="ctr">
              <a:spcBef>
                <a:spcPct val="0"/>
              </a:spcBef>
            </a:pPr>
            <a:r>
              <a:rPr lang="en-GB" sz="3200" b="1" dirty="0" smtClean="0">
                <a:solidFill>
                  <a:srgbClr val="FF0000"/>
                </a:solidFill>
              </a:rPr>
              <a:t>Conclusions</a:t>
            </a:r>
            <a:endParaRPr lang="en-GB" sz="3200" b="1" dirty="0">
              <a:solidFill>
                <a:srgbClr val="FF0000"/>
              </a:solidFill>
            </a:endParaRPr>
          </a:p>
        </p:txBody>
      </p:sp>
      <p:sp>
        <p:nvSpPr>
          <p:cNvPr id="15364" name="TextBox 3"/>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 calcmode="lin" valueType="num">
                                      <p:cBhvr>
                                        <p:cTn id="7" dur="500" fill="hold"/>
                                        <p:tgtEl>
                                          <p:spTgt spid="99332"/>
                                        </p:tgtEl>
                                        <p:attrNameLst>
                                          <p:attrName>ppt_x</p:attrName>
                                        </p:attrNameLst>
                                      </p:cBhvr>
                                      <p:tavLst>
                                        <p:tav tm="0">
                                          <p:val>
                                            <p:strVal val="#ppt_x"/>
                                          </p:val>
                                        </p:tav>
                                        <p:tav tm="100000">
                                          <p:val>
                                            <p:strVal val="#ppt_x"/>
                                          </p:val>
                                        </p:tav>
                                      </p:tavLst>
                                    </p:anim>
                                    <p:anim calcmode="lin" valueType="num">
                                      <p:cBhvr>
                                        <p:cTn id="8" dur="500" fill="hold"/>
                                        <p:tgtEl>
                                          <p:spTgt spid="99332"/>
                                        </p:tgtEl>
                                        <p:attrNameLst>
                                          <p:attrName>ppt_y</p:attrName>
                                        </p:attrNameLst>
                                      </p:cBhvr>
                                      <p:tavLst>
                                        <p:tav tm="0">
                                          <p:val>
                                            <p:strVal val="#ppt_y-#ppt_h/2"/>
                                          </p:val>
                                        </p:tav>
                                        <p:tav tm="100000">
                                          <p:val>
                                            <p:strVal val="#ppt_y"/>
                                          </p:val>
                                        </p:tav>
                                      </p:tavLst>
                                    </p:anim>
                                    <p:anim calcmode="lin" valueType="num">
                                      <p:cBhvr>
                                        <p:cTn id="9" dur="500" fill="hold"/>
                                        <p:tgtEl>
                                          <p:spTgt spid="99332"/>
                                        </p:tgtEl>
                                        <p:attrNameLst>
                                          <p:attrName>ppt_w</p:attrName>
                                        </p:attrNameLst>
                                      </p:cBhvr>
                                      <p:tavLst>
                                        <p:tav tm="0">
                                          <p:val>
                                            <p:strVal val="#ppt_w"/>
                                          </p:val>
                                        </p:tav>
                                        <p:tav tm="100000">
                                          <p:val>
                                            <p:strVal val="#ppt_w"/>
                                          </p:val>
                                        </p:tav>
                                      </p:tavLst>
                                    </p:anim>
                                    <p:anim calcmode="lin" valueType="num">
                                      <p:cBhvr>
                                        <p:cTn id="10" dur="500" fill="hold"/>
                                        <p:tgtEl>
                                          <p:spTgt spid="993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99331"/>
                                        </p:tgtEl>
                                        <p:attrNameLst>
                                          <p:attrName>style.visibility</p:attrName>
                                        </p:attrNameLst>
                                      </p:cBhvr>
                                      <p:to>
                                        <p:strVal val="visible"/>
                                      </p:to>
                                    </p:set>
                                    <p:anim calcmode="lin" valueType="num">
                                      <p:cBhvr>
                                        <p:cTn id="14" dur="500" fill="hold"/>
                                        <p:tgtEl>
                                          <p:spTgt spid="99331"/>
                                        </p:tgtEl>
                                        <p:attrNameLst>
                                          <p:attrName>ppt_x</p:attrName>
                                        </p:attrNameLst>
                                      </p:cBhvr>
                                      <p:tavLst>
                                        <p:tav tm="0">
                                          <p:val>
                                            <p:strVal val="#ppt_x"/>
                                          </p:val>
                                        </p:tav>
                                        <p:tav tm="100000">
                                          <p:val>
                                            <p:strVal val="#ppt_x"/>
                                          </p:val>
                                        </p:tav>
                                      </p:tavLst>
                                    </p:anim>
                                    <p:anim calcmode="lin" valueType="num">
                                      <p:cBhvr>
                                        <p:cTn id="15" dur="500" fill="hold"/>
                                        <p:tgtEl>
                                          <p:spTgt spid="99331"/>
                                        </p:tgtEl>
                                        <p:attrNameLst>
                                          <p:attrName>ppt_y</p:attrName>
                                        </p:attrNameLst>
                                      </p:cBhvr>
                                      <p:tavLst>
                                        <p:tav tm="0">
                                          <p:val>
                                            <p:strVal val="#ppt_y-#ppt_h/2"/>
                                          </p:val>
                                        </p:tav>
                                        <p:tav tm="100000">
                                          <p:val>
                                            <p:strVal val="#ppt_y"/>
                                          </p:val>
                                        </p:tav>
                                      </p:tavLst>
                                    </p:anim>
                                    <p:anim calcmode="lin" valueType="num">
                                      <p:cBhvr>
                                        <p:cTn id="16" dur="500" fill="hold"/>
                                        <p:tgtEl>
                                          <p:spTgt spid="99331"/>
                                        </p:tgtEl>
                                        <p:attrNameLst>
                                          <p:attrName>ppt_w</p:attrName>
                                        </p:attrNameLst>
                                      </p:cBhvr>
                                      <p:tavLst>
                                        <p:tav tm="0">
                                          <p:val>
                                            <p:strVal val="#ppt_w"/>
                                          </p:val>
                                        </p:tav>
                                        <p:tav tm="100000">
                                          <p:val>
                                            <p:strVal val="#ppt_w"/>
                                          </p:val>
                                        </p:tav>
                                      </p:tavLst>
                                    </p:anim>
                                    <p:anim calcmode="lin" valueType="num">
                                      <p:cBhvr>
                                        <p:cTn id="17" dur="500" fill="hold"/>
                                        <p:tgtEl>
                                          <p:spTgt spid="99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P spid="9933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ChangeArrowheads="1"/>
          </p:cNvSpPr>
          <p:nvPr/>
        </p:nvSpPr>
        <p:spPr bwMode="auto">
          <a:xfrm>
            <a:off x="611188" y="1412875"/>
            <a:ext cx="7850187" cy="4319588"/>
          </a:xfrm>
          <a:prstGeom prst="rect">
            <a:avLst/>
          </a:prstGeom>
          <a:noFill/>
          <a:ln w="9525">
            <a:noFill/>
            <a:miter lim="800000"/>
            <a:headEnd/>
            <a:tailEnd/>
          </a:ln>
        </p:spPr>
        <p:txBody>
          <a:bodyPr/>
          <a:lstStyle/>
          <a:p>
            <a:pPr marL="342900" indent="-342900">
              <a:spcBef>
                <a:spcPct val="0"/>
              </a:spcBef>
              <a:buFontTx/>
              <a:buChar char="•"/>
            </a:pPr>
            <a:r>
              <a:rPr lang="en-GB" sz="2800" dirty="0" smtClean="0"/>
              <a:t>England is almost certain to see significant population increase.</a:t>
            </a:r>
          </a:p>
          <a:p>
            <a:pPr marL="342900" indent="-342900">
              <a:spcBef>
                <a:spcPct val="0"/>
              </a:spcBef>
              <a:buFontTx/>
              <a:buChar char="•"/>
            </a:pPr>
            <a:r>
              <a:rPr lang="en-GB" sz="2800" dirty="0" smtClean="0"/>
              <a:t>For every 1% increase this represents a population growth of around 550,000.</a:t>
            </a:r>
          </a:p>
          <a:p>
            <a:pPr marL="342900" indent="-342900">
              <a:spcBef>
                <a:spcPct val="0"/>
              </a:spcBef>
              <a:buFontTx/>
              <a:buChar char="•"/>
            </a:pPr>
            <a:r>
              <a:rPr lang="en-GB" sz="2800" dirty="0" smtClean="0"/>
              <a:t>For every 2% increase this represents a new city the size of Birmingham.</a:t>
            </a:r>
            <a:br>
              <a:rPr lang="en-GB" sz="2800" dirty="0" smtClean="0"/>
            </a:br>
            <a:endParaRPr lang="en-GB" sz="2800" dirty="0"/>
          </a:p>
        </p:txBody>
      </p:sp>
      <p:sp>
        <p:nvSpPr>
          <p:cNvPr id="99332" name="Rectangle 4"/>
          <p:cNvSpPr>
            <a:spLocks noChangeArrowheads="1"/>
          </p:cNvSpPr>
          <p:nvPr/>
        </p:nvSpPr>
        <p:spPr bwMode="auto">
          <a:xfrm>
            <a:off x="395288" y="692150"/>
            <a:ext cx="7772400" cy="533400"/>
          </a:xfrm>
          <a:prstGeom prst="rect">
            <a:avLst/>
          </a:prstGeom>
          <a:noFill/>
          <a:ln w="9525">
            <a:noFill/>
            <a:miter lim="800000"/>
            <a:headEnd/>
            <a:tailEnd/>
          </a:ln>
        </p:spPr>
        <p:txBody>
          <a:bodyPr anchor="ctr"/>
          <a:lstStyle/>
          <a:p>
            <a:pPr algn="ctr">
              <a:spcBef>
                <a:spcPct val="0"/>
              </a:spcBef>
            </a:pPr>
            <a:r>
              <a:rPr lang="en-GB" sz="3200" b="1" dirty="0" smtClean="0">
                <a:solidFill>
                  <a:srgbClr val="FF0000"/>
                </a:solidFill>
              </a:rPr>
              <a:t>General Comments</a:t>
            </a:r>
            <a:endParaRPr lang="en-GB" sz="3200" b="1" dirty="0">
              <a:solidFill>
                <a:srgbClr val="FF0000"/>
              </a:solidFill>
            </a:endParaRPr>
          </a:p>
        </p:txBody>
      </p:sp>
      <p:sp>
        <p:nvSpPr>
          <p:cNvPr id="15364" name="TextBox 3"/>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 calcmode="lin" valueType="num">
                                      <p:cBhvr>
                                        <p:cTn id="7" dur="500" fill="hold"/>
                                        <p:tgtEl>
                                          <p:spTgt spid="99332"/>
                                        </p:tgtEl>
                                        <p:attrNameLst>
                                          <p:attrName>ppt_x</p:attrName>
                                        </p:attrNameLst>
                                      </p:cBhvr>
                                      <p:tavLst>
                                        <p:tav tm="0">
                                          <p:val>
                                            <p:strVal val="#ppt_x"/>
                                          </p:val>
                                        </p:tav>
                                        <p:tav tm="100000">
                                          <p:val>
                                            <p:strVal val="#ppt_x"/>
                                          </p:val>
                                        </p:tav>
                                      </p:tavLst>
                                    </p:anim>
                                    <p:anim calcmode="lin" valueType="num">
                                      <p:cBhvr>
                                        <p:cTn id="8" dur="500" fill="hold"/>
                                        <p:tgtEl>
                                          <p:spTgt spid="99332"/>
                                        </p:tgtEl>
                                        <p:attrNameLst>
                                          <p:attrName>ppt_y</p:attrName>
                                        </p:attrNameLst>
                                      </p:cBhvr>
                                      <p:tavLst>
                                        <p:tav tm="0">
                                          <p:val>
                                            <p:strVal val="#ppt_y-#ppt_h/2"/>
                                          </p:val>
                                        </p:tav>
                                        <p:tav tm="100000">
                                          <p:val>
                                            <p:strVal val="#ppt_y"/>
                                          </p:val>
                                        </p:tav>
                                      </p:tavLst>
                                    </p:anim>
                                    <p:anim calcmode="lin" valueType="num">
                                      <p:cBhvr>
                                        <p:cTn id="9" dur="500" fill="hold"/>
                                        <p:tgtEl>
                                          <p:spTgt spid="99332"/>
                                        </p:tgtEl>
                                        <p:attrNameLst>
                                          <p:attrName>ppt_w</p:attrName>
                                        </p:attrNameLst>
                                      </p:cBhvr>
                                      <p:tavLst>
                                        <p:tav tm="0">
                                          <p:val>
                                            <p:strVal val="#ppt_w"/>
                                          </p:val>
                                        </p:tav>
                                        <p:tav tm="100000">
                                          <p:val>
                                            <p:strVal val="#ppt_w"/>
                                          </p:val>
                                        </p:tav>
                                      </p:tavLst>
                                    </p:anim>
                                    <p:anim calcmode="lin" valueType="num">
                                      <p:cBhvr>
                                        <p:cTn id="10" dur="500" fill="hold"/>
                                        <p:tgtEl>
                                          <p:spTgt spid="993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99331"/>
                                        </p:tgtEl>
                                        <p:attrNameLst>
                                          <p:attrName>style.visibility</p:attrName>
                                        </p:attrNameLst>
                                      </p:cBhvr>
                                      <p:to>
                                        <p:strVal val="visible"/>
                                      </p:to>
                                    </p:set>
                                    <p:anim calcmode="lin" valueType="num">
                                      <p:cBhvr>
                                        <p:cTn id="14" dur="500" fill="hold"/>
                                        <p:tgtEl>
                                          <p:spTgt spid="99331"/>
                                        </p:tgtEl>
                                        <p:attrNameLst>
                                          <p:attrName>ppt_x</p:attrName>
                                        </p:attrNameLst>
                                      </p:cBhvr>
                                      <p:tavLst>
                                        <p:tav tm="0">
                                          <p:val>
                                            <p:strVal val="#ppt_x"/>
                                          </p:val>
                                        </p:tav>
                                        <p:tav tm="100000">
                                          <p:val>
                                            <p:strVal val="#ppt_x"/>
                                          </p:val>
                                        </p:tav>
                                      </p:tavLst>
                                    </p:anim>
                                    <p:anim calcmode="lin" valueType="num">
                                      <p:cBhvr>
                                        <p:cTn id="15" dur="500" fill="hold"/>
                                        <p:tgtEl>
                                          <p:spTgt spid="99331"/>
                                        </p:tgtEl>
                                        <p:attrNameLst>
                                          <p:attrName>ppt_y</p:attrName>
                                        </p:attrNameLst>
                                      </p:cBhvr>
                                      <p:tavLst>
                                        <p:tav tm="0">
                                          <p:val>
                                            <p:strVal val="#ppt_y-#ppt_h/2"/>
                                          </p:val>
                                        </p:tav>
                                        <p:tav tm="100000">
                                          <p:val>
                                            <p:strVal val="#ppt_y"/>
                                          </p:val>
                                        </p:tav>
                                      </p:tavLst>
                                    </p:anim>
                                    <p:anim calcmode="lin" valueType="num">
                                      <p:cBhvr>
                                        <p:cTn id="16" dur="500" fill="hold"/>
                                        <p:tgtEl>
                                          <p:spTgt spid="99331"/>
                                        </p:tgtEl>
                                        <p:attrNameLst>
                                          <p:attrName>ppt_w</p:attrName>
                                        </p:attrNameLst>
                                      </p:cBhvr>
                                      <p:tavLst>
                                        <p:tav tm="0">
                                          <p:val>
                                            <p:strVal val="#ppt_w"/>
                                          </p:val>
                                        </p:tav>
                                        <p:tav tm="100000">
                                          <p:val>
                                            <p:strVal val="#ppt_w"/>
                                          </p:val>
                                        </p:tav>
                                      </p:tavLst>
                                    </p:anim>
                                    <p:anim calcmode="lin" valueType="num">
                                      <p:cBhvr>
                                        <p:cTn id="17" dur="500" fill="hold"/>
                                        <p:tgtEl>
                                          <p:spTgt spid="99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P spid="9933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827088" y="1412875"/>
            <a:ext cx="7461250" cy="1103313"/>
          </a:xfrm>
          <a:prstGeom prst="rect">
            <a:avLst/>
          </a:prstGeom>
          <a:noFill/>
          <a:ln w="9525">
            <a:noFill/>
            <a:miter lim="800000"/>
            <a:headEnd/>
            <a:tailEnd/>
          </a:ln>
        </p:spPr>
        <p:txBody>
          <a:bodyPr lIns="92075" tIns="46038" rIns="92075" bIns="46038" anchor="b"/>
          <a:lstStyle/>
          <a:p>
            <a:pPr>
              <a:spcBef>
                <a:spcPct val="0"/>
              </a:spcBef>
            </a:pPr>
            <a:r>
              <a:rPr lang="en-GB" sz="3600" dirty="0">
                <a:solidFill>
                  <a:srgbClr val="FF0000"/>
                </a:solidFill>
              </a:rPr>
              <a:t>TWRI Web Site:</a:t>
            </a:r>
            <a:r>
              <a:rPr lang="en-GB" sz="3600" b="1" dirty="0">
                <a:solidFill>
                  <a:srgbClr val="FF0000"/>
                </a:solidFill>
              </a:rPr>
              <a:t/>
            </a:r>
            <a:br>
              <a:rPr lang="en-GB" sz="3600" b="1" dirty="0">
                <a:solidFill>
                  <a:srgbClr val="FF0000"/>
                </a:solidFill>
              </a:rPr>
            </a:br>
            <a:r>
              <a:rPr lang="en-GB" sz="3600" b="1" dirty="0">
                <a:solidFill>
                  <a:srgbClr val="FF0000"/>
                </a:solidFill>
              </a:rPr>
              <a:t>www.twri.org.uk</a:t>
            </a:r>
            <a:endParaRPr lang="en-GB" sz="3600" dirty="0">
              <a:solidFill>
                <a:srgbClr val="FF0000"/>
              </a:solidFill>
              <a:latin typeface="Times New Roman" pitchFamily="18" charset="0"/>
            </a:endParaRPr>
          </a:p>
        </p:txBody>
      </p:sp>
      <p:sp>
        <p:nvSpPr>
          <p:cNvPr id="87043" name="Rectangle 3"/>
          <p:cNvSpPr>
            <a:spLocks noChangeArrowheads="1"/>
          </p:cNvSpPr>
          <p:nvPr/>
        </p:nvSpPr>
        <p:spPr bwMode="auto">
          <a:xfrm>
            <a:off x="900113" y="3357563"/>
            <a:ext cx="7559675" cy="2087562"/>
          </a:xfrm>
          <a:prstGeom prst="rect">
            <a:avLst/>
          </a:prstGeom>
          <a:noFill/>
          <a:ln w="9525">
            <a:noFill/>
            <a:miter lim="800000"/>
            <a:headEnd/>
            <a:tailEnd/>
          </a:ln>
        </p:spPr>
        <p:txBody>
          <a:bodyPr lIns="92075" tIns="46038" rIns="92075" bIns="46038"/>
          <a:lstStyle/>
          <a:p>
            <a:pPr marL="342900" indent="-342900"/>
            <a:r>
              <a:rPr lang="en-GB" sz="3600" dirty="0"/>
              <a:t>TWRI E-mail:</a:t>
            </a:r>
          </a:p>
          <a:p>
            <a:pPr marL="342900" indent="-342900"/>
            <a:r>
              <a:rPr lang="en-GB" sz="3600" b="1" dirty="0" smtClean="0"/>
              <a:t>kadhem.jallab@twri.org.uk</a:t>
            </a:r>
            <a:endParaRPr lang="en-GB" sz="3600" dirty="0"/>
          </a:p>
          <a:p>
            <a:pPr marL="342900" indent="-342900"/>
            <a:r>
              <a:rPr lang="en-GB" sz="3600" b="1" dirty="0"/>
              <a:t>twri@twri.org.uk</a:t>
            </a:r>
          </a:p>
        </p:txBody>
      </p:sp>
      <p:sp>
        <p:nvSpPr>
          <p:cNvPr id="87044" name="Rectangle 4"/>
          <p:cNvSpPr>
            <a:spLocks noChangeArrowheads="1"/>
          </p:cNvSpPr>
          <p:nvPr/>
        </p:nvSpPr>
        <p:spPr bwMode="auto">
          <a:xfrm>
            <a:off x="1042988" y="4724400"/>
            <a:ext cx="6480175" cy="1295400"/>
          </a:xfrm>
          <a:prstGeom prst="rect">
            <a:avLst/>
          </a:prstGeom>
          <a:noFill/>
          <a:ln w="9525">
            <a:noFill/>
            <a:miter lim="800000"/>
            <a:headEnd/>
            <a:tailEnd/>
          </a:ln>
        </p:spPr>
        <p:txBody>
          <a:bodyPr lIns="92075" tIns="46038" rIns="92075" bIns="46038"/>
          <a:lstStyle/>
          <a:p>
            <a:pPr marL="342900" indent="-342900"/>
            <a:endParaRPr lang="en-GB" sz="3000" b="1" dirty="0"/>
          </a:p>
        </p:txBody>
      </p:sp>
      <p:sp>
        <p:nvSpPr>
          <p:cNvPr id="30725" name="TextBox 4"/>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7042"/>
                                        </p:tgtEl>
                                        <p:attrNameLst>
                                          <p:attrName>style.visibility</p:attrName>
                                        </p:attrNameLst>
                                      </p:cBhvr>
                                      <p:to>
                                        <p:strVal val="visible"/>
                                      </p:to>
                                    </p:set>
                                    <p:anim calcmode="lin" valueType="num">
                                      <p:cBhvr>
                                        <p:cTn id="7" dur="500" fill="hold"/>
                                        <p:tgtEl>
                                          <p:spTgt spid="87042"/>
                                        </p:tgtEl>
                                        <p:attrNameLst>
                                          <p:attrName>ppt_w</p:attrName>
                                        </p:attrNameLst>
                                      </p:cBhvr>
                                      <p:tavLst>
                                        <p:tav tm="0">
                                          <p:val>
                                            <p:fltVal val="0"/>
                                          </p:val>
                                        </p:tav>
                                        <p:tav tm="100000">
                                          <p:val>
                                            <p:strVal val="#ppt_w"/>
                                          </p:val>
                                        </p:tav>
                                      </p:tavLst>
                                    </p:anim>
                                    <p:anim calcmode="lin" valueType="num">
                                      <p:cBhvr>
                                        <p:cTn id="8" dur="500" fill="hold"/>
                                        <p:tgtEl>
                                          <p:spTgt spid="8704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87043"/>
                                        </p:tgtEl>
                                        <p:attrNameLst>
                                          <p:attrName>style.visibility</p:attrName>
                                        </p:attrNameLst>
                                      </p:cBhvr>
                                      <p:to>
                                        <p:strVal val="visible"/>
                                      </p:to>
                                    </p:set>
                                    <p:anim calcmode="lin" valueType="num">
                                      <p:cBhvr>
                                        <p:cTn id="12" dur="500" fill="hold"/>
                                        <p:tgtEl>
                                          <p:spTgt spid="87043"/>
                                        </p:tgtEl>
                                        <p:attrNameLst>
                                          <p:attrName>ppt_w</p:attrName>
                                        </p:attrNameLst>
                                      </p:cBhvr>
                                      <p:tavLst>
                                        <p:tav tm="0">
                                          <p:val>
                                            <p:fltVal val="0"/>
                                          </p:val>
                                        </p:tav>
                                        <p:tav tm="100000">
                                          <p:val>
                                            <p:strVal val="#ppt_w"/>
                                          </p:val>
                                        </p:tav>
                                      </p:tavLst>
                                    </p:anim>
                                    <p:anim calcmode="lin" valueType="num">
                                      <p:cBhvr>
                                        <p:cTn id="13" dur="500" fill="hold"/>
                                        <p:tgtEl>
                                          <p:spTgt spid="87043"/>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nodePh="1">
                                  <p:stCondLst>
                                    <p:cond delay="0"/>
                                  </p:stCondLst>
                                  <p:endCondLst>
                                    <p:cond evt="begin" delay="0">
                                      <p:tn val="15"/>
                                    </p:cond>
                                  </p:endCondLst>
                                  <p:childTnLst>
                                    <p:set>
                                      <p:cBhvr>
                                        <p:cTn id="16" dur="1" fill="hold">
                                          <p:stCondLst>
                                            <p:cond delay="0"/>
                                          </p:stCondLst>
                                        </p:cTn>
                                        <p:tgtEl>
                                          <p:spTgt spid="87044"/>
                                        </p:tgtEl>
                                        <p:attrNameLst>
                                          <p:attrName>style.visibility</p:attrName>
                                        </p:attrNameLst>
                                      </p:cBhvr>
                                      <p:to>
                                        <p:strVal val="visible"/>
                                      </p:to>
                                    </p:set>
                                    <p:anim calcmode="lin" valueType="num">
                                      <p:cBhvr>
                                        <p:cTn id="17" dur="500" fill="hold"/>
                                        <p:tgtEl>
                                          <p:spTgt spid="87044"/>
                                        </p:tgtEl>
                                        <p:attrNameLst>
                                          <p:attrName>ppt_w</p:attrName>
                                        </p:attrNameLst>
                                      </p:cBhvr>
                                      <p:tavLst>
                                        <p:tav tm="0">
                                          <p:val>
                                            <p:fltVal val="0"/>
                                          </p:val>
                                        </p:tav>
                                        <p:tav tm="100000">
                                          <p:val>
                                            <p:strVal val="#ppt_w"/>
                                          </p:val>
                                        </p:tav>
                                      </p:tavLst>
                                    </p:anim>
                                    <p:anim calcmode="lin" valueType="num">
                                      <p:cBhvr>
                                        <p:cTn id="18" dur="500" fill="hold"/>
                                        <p:tgtEl>
                                          <p:spTgt spid="870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autoUpdateAnimBg="0"/>
      <p:bldP spid="87043" grpId="0" autoUpdateAnimBg="0"/>
      <p:bldP spid="8704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ChangeArrowheads="1"/>
          </p:cNvSpPr>
          <p:nvPr/>
        </p:nvSpPr>
        <p:spPr bwMode="auto">
          <a:xfrm>
            <a:off x="611188" y="1412875"/>
            <a:ext cx="7850187" cy="4319588"/>
          </a:xfrm>
          <a:prstGeom prst="rect">
            <a:avLst/>
          </a:prstGeom>
          <a:noFill/>
          <a:ln w="9525">
            <a:noFill/>
            <a:miter lim="800000"/>
            <a:headEnd/>
            <a:tailEnd/>
          </a:ln>
        </p:spPr>
        <p:txBody>
          <a:bodyPr/>
          <a:lstStyle/>
          <a:p>
            <a:pPr marL="342900" indent="-342900">
              <a:spcBef>
                <a:spcPct val="0"/>
              </a:spcBef>
              <a:buFontTx/>
              <a:buChar char="•"/>
            </a:pPr>
            <a:r>
              <a:rPr lang="en-GB" sz="2800" dirty="0" smtClean="0"/>
              <a:t>1) Usually Resident Population.</a:t>
            </a:r>
            <a:br>
              <a:rPr lang="en-GB" sz="2800" dirty="0" smtClean="0"/>
            </a:br>
            <a:endParaRPr lang="en-GB" sz="2800" dirty="0" smtClean="0"/>
          </a:p>
          <a:p>
            <a:pPr marL="342900" indent="-342900">
              <a:spcBef>
                <a:spcPct val="0"/>
              </a:spcBef>
              <a:buFontTx/>
              <a:buChar char="•"/>
            </a:pPr>
            <a:r>
              <a:rPr lang="en-GB" sz="2800" dirty="0" smtClean="0"/>
              <a:t>2) Short-term Migrants.</a:t>
            </a:r>
            <a:br>
              <a:rPr lang="en-GB" sz="2800" dirty="0" smtClean="0"/>
            </a:br>
            <a:endParaRPr lang="en-GB" sz="2800" dirty="0" smtClean="0"/>
          </a:p>
          <a:p>
            <a:pPr marL="342900" indent="-342900">
              <a:spcBef>
                <a:spcPct val="0"/>
              </a:spcBef>
              <a:buFontTx/>
              <a:buChar char="•"/>
            </a:pPr>
            <a:r>
              <a:rPr lang="en-GB" sz="2800" dirty="0" smtClean="0"/>
              <a:t>3) A Population Estimate.</a:t>
            </a:r>
            <a:br>
              <a:rPr lang="en-GB" sz="2800" dirty="0" smtClean="0"/>
            </a:br>
            <a:endParaRPr lang="en-GB" sz="2800" dirty="0" smtClean="0"/>
          </a:p>
          <a:p>
            <a:pPr marL="342900" indent="-342900">
              <a:spcBef>
                <a:spcPct val="0"/>
              </a:spcBef>
              <a:buFontTx/>
              <a:buChar char="•"/>
            </a:pPr>
            <a:r>
              <a:rPr lang="en-GB" sz="2800" dirty="0" smtClean="0"/>
              <a:t>4) A Population Projection.</a:t>
            </a:r>
            <a:br>
              <a:rPr lang="en-GB" sz="2800" dirty="0" smtClean="0"/>
            </a:br>
            <a:endParaRPr lang="en-GB" sz="2800" dirty="0" smtClean="0"/>
          </a:p>
          <a:p>
            <a:pPr marL="342900" indent="-342900">
              <a:spcBef>
                <a:spcPct val="0"/>
              </a:spcBef>
              <a:buFontTx/>
              <a:buChar char="•"/>
            </a:pPr>
            <a:r>
              <a:rPr lang="en-GB" sz="2800" dirty="0" smtClean="0"/>
              <a:t>5) “What ifs?”</a:t>
            </a:r>
          </a:p>
          <a:p>
            <a:pPr marL="342900" indent="-342900">
              <a:spcBef>
                <a:spcPct val="0"/>
              </a:spcBef>
            </a:pPr>
            <a:endParaRPr lang="en-GB" sz="2800" dirty="0"/>
          </a:p>
        </p:txBody>
      </p:sp>
      <p:sp>
        <p:nvSpPr>
          <p:cNvPr id="99332" name="Rectangle 4"/>
          <p:cNvSpPr>
            <a:spLocks noChangeArrowheads="1"/>
          </p:cNvSpPr>
          <p:nvPr/>
        </p:nvSpPr>
        <p:spPr bwMode="auto">
          <a:xfrm>
            <a:off x="395288" y="692150"/>
            <a:ext cx="7772400" cy="533400"/>
          </a:xfrm>
          <a:prstGeom prst="rect">
            <a:avLst/>
          </a:prstGeom>
          <a:noFill/>
          <a:ln w="9525">
            <a:noFill/>
            <a:miter lim="800000"/>
            <a:headEnd/>
            <a:tailEnd/>
          </a:ln>
        </p:spPr>
        <p:txBody>
          <a:bodyPr anchor="ctr"/>
          <a:lstStyle/>
          <a:p>
            <a:pPr algn="ctr">
              <a:spcBef>
                <a:spcPct val="0"/>
              </a:spcBef>
            </a:pPr>
            <a:r>
              <a:rPr lang="en-GB" sz="3200" b="1" dirty="0" smtClean="0">
                <a:solidFill>
                  <a:srgbClr val="FF0000"/>
                </a:solidFill>
              </a:rPr>
              <a:t>Some Definitions</a:t>
            </a:r>
            <a:endParaRPr lang="en-GB" sz="3200" b="1" dirty="0">
              <a:solidFill>
                <a:srgbClr val="FF0000"/>
              </a:solidFill>
            </a:endParaRPr>
          </a:p>
        </p:txBody>
      </p:sp>
      <p:sp>
        <p:nvSpPr>
          <p:cNvPr id="15364" name="TextBox 3"/>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 calcmode="lin" valueType="num">
                                      <p:cBhvr>
                                        <p:cTn id="7" dur="500" fill="hold"/>
                                        <p:tgtEl>
                                          <p:spTgt spid="99332"/>
                                        </p:tgtEl>
                                        <p:attrNameLst>
                                          <p:attrName>ppt_x</p:attrName>
                                        </p:attrNameLst>
                                      </p:cBhvr>
                                      <p:tavLst>
                                        <p:tav tm="0">
                                          <p:val>
                                            <p:strVal val="#ppt_x"/>
                                          </p:val>
                                        </p:tav>
                                        <p:tav tm="100000">
                                          <p:val>
                                            <p:strVal val="#ppt_x"/>
                                          </p:val>
                                        </p:tav>
                                      </p:tavLst>
                                    </p:anim>
                                    <p:anim calcmode="lin" valueType="num">
                                      <p:cBhvr>
                                        <p:cTn id="8" dur="500" fill="hold"/>
                                        <p:tgtEl>
                                          <p:spTgt spid="99332"/>
                                        </p:tgtEl>
                                        <p:attrNameLst>
                                          <p:attrName>ppt_y</p:attrName>
                                        </p:attrNameLst>
                                      </p:cBhvr>
                                      <p:tavLst>
                                        <p:tav tm="0">
                                          <p:val>
                                            <p:strVal val="#ppt_y-#ppt_h/2"/>
                                          </p:val>
                                        </p:tav>
                                        <p:tav tm="100000">
                                          <p:val>
                                            <p:strVal val="#ppt_y"/>
                                          </p:val>
                                        </p:tav>
                                      </p:tavLst>
                                    </p:anim>
                                    <p:anim calcmode="lin" valueType="num">
                                      <p:cBhvr>
                                        <p:cTn id="9" dur="500" fill="hold"/>
                                        <p:tgtEl>
                                          <p:spTgt spid="99332"/>
                                        </p:tgtEl>
                                        <p:attrNameLst>
                                          <p:attrName>ppt_w</p:attrName>
                                        </p:attrNameLst>
                                      </p:cBhvr>
                                      <p:tavLst>
                                        <p:tav tm="0">
                                          <p:val>
                                            <p:strVal val="#ppt_w"/>
                                          </p:val>
                                        </p:tav>
                                        <p:tav tm="100000">
                                          <p:val>
                                            <p:strVal val="#ppt_w"/>
                                          </p:val>
                                        </p:tav>
                                      </p:tavLst>
                                    </p:anim>
                                    <p:anim calcmode="lin" valueType="num">
                                      <p:cBhvr>
                                        <p:cTn id="10" dur="500" fill="hold"/>
                                        <p:tgtEl>
                                          <p:spTgt spid="993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99331"/>
                                        </p:tgtEl>
                                        <p:attrNameLst>
                                          <p:attrName>style.visibility</p:attrName>
                                        </p:attrNameLst>
                                      </p:cBhvr>
                                      <p:to>
                                        <p:strVal val="visible"/>
                                      </p:to>
                                    </p:set>
                                    <p:anim calcmode="lin" valueType="num">
                                      <p:cBhvr>
                                        <p:cTn id="14" dur="500" fill="hold"/>
                                        <p:tgtEl>
                                          <p:spTgt spid="99331"/>
                                        </p:tgtEl>
                                        <p:attrNameLst>
                                          <p:attrName>ppt_x</p:attrName>
                                        </p:attrNameLst>
                                      </p:cBhvr>
                                      <p:tavLst>
                                        <p:tav tm="0">
                                          <p:val>
                                            <p:strVal val="#ppt_x"/>
                                          </p:val>
                                        </p:tav>
                                        <p:tav tm="100000">
                                          <p:val>
                                            <p:strVal val="#ppt_x"/>
                                          </p:val>
                                        </p:tav>
                                      </p:tavLst>
                                    </p:anim>
                                    <p:anim calcmode="lin" valueType="num">
                                      <p:cBhvr>
                                        <p:cTn id="15" dur="500" fill="hold"/>
                                        <p:tgtEl>
                                          <p:spTgt spid="99331"/>
                                        </p:tgtEl>
                                        <p:attrNameLst>
                                          <p:attrName>ppt_y</p:attrName>
                                        </p:attrNameLst>
                                      </p:cBhvr>
                                      <p:tavLst>
                                        <p:tav tm="0">
                                          <p:val>
                                            <p:strVal val="#ppt_y-#ppt_h/2"/>
                                          </p:val>
                                        </p:tav>
                                        <p:tav tm="100000">
                                          <p:val>
                                            <p:strVal val="#ppt_y"/>
                                          </p:val>
                                        </p:tav>
                                      </p:tavLst>
                                    </p:anim>
                                    <p:anim calcmode="lin" valueType="num">
                                      <p:cBhvr>
                                        <p:cTn id="16" dur="500" fill="hold"/>
                                        <p:tgtEl>
                                          <p:spTgt spid="99331"/>
                                        </p:tgtEl>
                                        <p:attrNameLst>
                                          <p:attrName>ppt_w</p:attrName>
                                        </p:attrNameLst>
                                      </p:cBhvr>
                                      <p:tavLst>
                                        <p:tav tm="0">
                                          <p:val>
                                            <p:strVal val="#ppt_w"/>
                                          </p:val>
                                        </p:tav>
                                        <p:tav tm="100000">
                                          <p:val>
                                            <p:strVal val="#ppt_w"/>
                                          </p:val>
                                        </p:tav>
                                      </p:tavLst>
                                    </p:anim>
                                    <p:anim calcmode="lin" valueType="num">
                                      <p:cBhvr>
                                        <p:cTn id="17" dur="500" fill="hold"/>
                                        <p:tgtEl>
                                          <p:spTgt spid="99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P spid="9933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ChangeArrowheads="1"/>
          </p:cNvSpPr>
          <p:nvPr/>
        </p:nvSpPr>
        <p:spPr bwMode="auto">
          <a:xfrm>
            <a:off x="611188" y="1412875"/>
            <a:ext cx="7850187" cy="4319588"/>
          </a:xfrm>
          <a:prstGeom prst="rect">
            <a:avLst/>
          </a:prstGeom>
          <a:noFill/>
          <a:ln w="9525">
            <a:noFill/>
            <a:miter lim="800000"/>
            <a:headEnd/>
            <a:tailEnd/>
          </a:ln>
        </p:spPr>
        <p:txBody>
          <a:bodyPr/>
          <a:lstStyle/>
          <a:p>
            <a:pPr marL="342900" indent="-342900">
              <a:spcBef>
                <a:spcPct val="0"/>
              </a:spcBef>
              <a:buFontTx/>
              <a:buChar char="•"/>
            </a:pPr>
            <a:r>
              <a:rPr lang="en-GB" sz="2800" dirty="0" smtClean="0"/>
              <a:t>We use the Cohort survival method. </a:t>
            </a:r>
          </a:p>
          <a:p>
            <a:pPr marL="342900" indent="-342900">
              <a:spcBef>
                <a:spcPct val="0"/>
              </a:spcBef>
              <a:buFontTx/>
              <a:buChar char="•"/>
            </a:pPr>
            <a:r>
              <a:rPr lang="en-GB" sz="2800" dirty="0" smtClean="0"/>
              <a:t>However, unlike ONS which, in their projections, constrain the sum of the districts to the England total, TWRI generally starts with a local authority, produce the projection and aggregate up.</a:t>
            </a:r>
          </a:p>
          <a:p>
            <a:pPr marL="342900" indent="-342900">
              <a:spcBef>
                <a:spcPct val="0"/>
              </a:spcBef>
              <a:buFontTx/>
              <a:buChar char="•"/>
            </a:pPr>
            <a:r>
              <a:rPr lang="en-GB" sz="2800" dirty="0" smtClean="0"/>
              <a:t>However, in this presentation, for England and London, we will use the general method, rather than aggregating districts. </a:t>
            </a:r>
          </a:p>
          <a:p>
            <a:pPr marL="342900" indent="-342900">
              <a:spcBef>
                <a:spcPct val="0"/>
              </a:spcBef>
              <a:buFontTx/>
              <a:buChar char="•"/>
            </a:pPr>
            <a:r>
              <a:rPr lang="en-GB" sz="2800" dirty="0" smtClean="0"/>
              <a:t>There is no constraint on any figure.</a:t>
            </a:r>
            <a:br>
              <a:rPr lang="en-GB" sz="2800" dirty="0" smtClean="0"/>
            </a:br>
            <a:endParaRPr lang="en-GB" sz="2800" dirty="0" smtClean="0"/>
          </a:p>
        </p:txBody>
      </p:sp>
      <p:sp>
        <p:nvSpPr>
          <p:cNvPr id="99332" name="Rectangle 4"/>
          <p:cNvSpPr>
            <a:spLocks noChangeArrowheads="1"/>
          </p:cNvSpPr>
          <p:nvPr/>
        </p:nvSpPr>
        <p:spPr bwMode="auto">
          <a:xfrm>
            <a:off x="395288" y="692150"/>
            <a:ext cx="7772400" cy="533400"/>
          </a:xfrm>
          <a:prstGeom prst="rect">
            <a:avLst/>
          </a:prstGeom>
          <a:noFill/>
          <a:ln w="9525">
            <a:noFill/>
            <a:miter lim="800000"/>
            <a:headEnd/>
            <a:tailEnd/>
          </a:ln>
        </p:spPr>
        <p:txBody>
          <a:bodyPr anchor="ctr"/>
          <a:lstStyle/>
          <a:p>
            <a:pPr algn="ctr">
              <a:spcBef>
                <a:spcPct val="0"/>
              </a:spcBef>
            </a:pPr>
            <a:r>
              <a:rPr lang="en-GB" sz="3200" b="1" dirty="0" smtClean="0">
                <a:solidFill>
                  <a:srgbClr val="00B050"/>
                </a:solidFill>
              </a:rPr>
              <a:t>Method used (1)</a:t>
            </a:r>
            <a:endParaRPr lang="en-GB" sz="3200" b="1" dirty="0">
              <a:solidFill>
                <a:srgbClr val="00B050"/>
              </a:solidFill>
            </a:endParaRPr>
          </a:p>
        </p:txBody>
      </p:sp>
      <p:sp>
        <p:nvSpPr>
          <p:cNvPr id="15364" name="TextBox 3"/>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 calcmode="lin" valueType="num">
                                      <p:cBhvr>
                                        <p:cTn id="7" dur="500" fill="hold"/>
                                        <p:tgtEl>
                                          <p:spTgt spid="99332"/>
                                        </p:tgtEl>
                                        <p:attrNameLst>
                                          <p:attrName>ppt_x</p:attrName>
                                        </p:attrNameLst>
                                      </p:cBhvr>
                                      <p:tavLst>
                                        <p:tav tm="0">
                                          <p:val>
                                            <p:strVal val="#ppt_x"/>
                                          </p:val>
                                        </p:tav>
                                        <p:tav tm="100000">
                                          <p:val>
                                            <p:strVal val="#ppt_x"/>
                                          </p:val>
                                        </p:tav>
                                      </p:tavLst>
                                    </p:anim>
                                    <p:anim calcmode="lin" valueType="num">
                                      <p:cBhvr>
                                        <p:cTn id="8" dur="500" fill="hold"/>
                                        <p:tgtEl>
                                          <p:spTgt spid="99332"/>
                                        </p:tgtEl>
                                        <p:attrNameLst>
                                          <p:attrName>ppt_y</p:attrName>
                                        </p:attrNameLst>
                                      </p:cBhvr>
                                      <p:tavLst>
                                        <p:tav tm="0">
                                          <p:val>
                                            <p:strVal val="#ppt_y-#ppt_h/2"/>
                                          </p:val>
                                        </p:tav>
                                        <p:tav tm="100000">
                                          <p:val>
                                            <p:strVal val="#ppt_y"/>
                                          </p:val>
                                        </p:tav>
                                      </p:tavLst>
                                    </p:anim>
                                    <p:anim calcmode="lin" valueType="num">
                                      <p:cBhvr>
                                        <p:cTn id="9" dur="500" fill="hold"/>
                                        <p:tgtEl>
                                          <p:spTgt spid="99332"/>
                                        </p:tgtEl>
                                        <p:attrNameLst>
                                          <p:attrName>ppt_w</p:attrName>
                                        </p:attrNameLst>
                                      </p:cBhvr>
                                      <p:tavLst>
                                        <p:tav tm="0">
                                          <p:val>
                                            <p:strVal val="#ppt_w"/>
                                          </p:val>
                                        </p:tav>
                                        <p:tav tm="100000">
                                          <p:val>
                                            <p:strVal val="#ppt_w"/>
                                          </p:val>
                                        </p:tav>
                                      </p:tavLst>
                                    </p:anim>
                                    <p:anim calcmode="lin" valueType="num">
                                      <p:cBhvr>
                                        <p:cTn id="10" dur="500" fill="hold"/>
                                        <p:tgtEl>
                                          <p:spTgt spid="993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99331"/>
                                        </p:tgtEl>
                                        <p:attrNameLst>
                                          <p:attrName>style.visibility</p:attrName>
                                        </p:attrNameLst>
                                      </p:cBhvr>
                                      <p:to>
                                        <p:strVal val="visible"/>
                                      </p:to>
                                    </p:set>
                                    <p:anim calcmode="lin" valueType="num">
                                      <p:cBhvr>
                                        <p:cTn id="14" dur="500" fill="hold"/>
                                        <p:tgtEl>
                                          <p:spTgt spid="99331"/>
                                        </p:tgtEl>
                                        <p:attrNameLst>
                                          <p:attrName>ppt_x</p:attrName>
                                        </p:attrNameLst>
                                      </p:cBhvr>
                                      <p:tavLst>
                                        <p:tav tm="0">
                                          <p:val>
                                            <p:strVal val="#ppt_x"/>
                                          </p:val>
                                        </p:tav>
                                        <p:tav tm="100000">
                                          <p:val>
                                            <p:strVal val="#ppt_x"/>
                                          </p:val>
                                        </p:tav>
                                      </p:tavLst>
                                    </p:anim>
                                    <p:anim calcmode="lin" valueType="num">
                                      <p:cBhvr>
                                        <p:cTn id="15" dur="500" fill="hold"/>
                                        <p:tgtEl>
                                          <p:spTgt spid="99331"/>
                                        </p:tgtEl>
                                        <p:attrNameLst>
                                          <p:attrName>ppt_y</p:attrName>
                                        </p:attrNameLst>
                                      </p:cBhvr>
                                      <p:tavLst>
                                        <p:tav tm="0">
                                          <p:val>
                                            <p:strVal val="#ppt_y-#ppt_h/2"/>
                                          </p:val>
                                        </p:tav>
                                        <p:tav tm="100000">
                                          <p:val>
                                            <p:strVal val="#ppt_y"/>
                                          </p:val>
                                        </p:tav>
                                      </p:tavLst>
                                    </p:anim>
                                    <p:anim calcmode="lin" valueType="num">
                                      <p:cBhvr>
                                        <p:cTn id="16" dur="500" fill="hold"/>
                                        <p:tgtEl>
                                          <p:spTgt spid="99331"/>
                                        </p:tgtEl>
                                        <p:attrNameLst>
                                          <p:attrName>ppt_w</p:attrName>
                                        </p:attrNameLst>
                                      </p:cBhvr>
                                      <p:tavLst>
                                        <p:tav tm="0">
                                          <p:val>
                                            <p:strVal val="#ppt_w"/>
                                          </p:val>
                                        </p:tav>
                                        <p:tav tm="100000">
                                          <p:val>
                                            <p:strVal val="#ppt_w"/>
                                          </p:val>
                                        </p:tav>
                                      </p:tavLst>
                                    </p:anim>
                                    <p:anim calcmode="lin" valueType="num">
                                      <p:cBhvr>
                                        <p:cTn id="17" dur="500" fill="hold"/>
                                        <p:tgtEl>
                                          <p:spTgt spid="99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P spid="9933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ChangeArrowheads="1"/>
          </p:cNvSpPr>
          <p:nvPr/>
        </p:nvSpPr>
        <p:spPr bwMode="auto">
          <a:xfrm>
            <a:off x="611188" y="1412875"/>
            <a:ext cx="7850187" cy="4319588"/>
          </a:xfrm>
          <a:prstGeom prst="rect">
            <a:avLst/>
          </a:prstGeom>
          <a:noFill/>
          <a:ln w="9525">
            <a:noFill/>
            <a:miter lim="800000"/>
            <a:headEnd/>
            <a:tailEnd/>
          </a:ln>
        </p:spPr>
        <p:txBody>
          <a:bodyPr/>
          <a:lstStyle/>
          <a:p>
            <a:pPr marL="342900" indent="-342900">
              <a:spcBef>
                <a:spcPct val="0"/>
              </a:spcBef>
              <a:buFontTx/>
              <a:buChar char="•"/>
            </a:pPr>
            <a:r>
              <a:rPr lang="en-GB" sz="2800" dirty="0" smtClean="0"/>
              <a:t>We can produce a variety of scenarios, e.g. Natural Change only, Internal migration only, and a range of weightings.</a:t>
            </a:r>
          </a:p>
          <a:p>
            <a:pPr marL="342900" indent="-342900">
              <a:spcBef>
                <a:spcPct val="0"/>
              </a:spcBef>
              <a:buFontTx/>
              <a:buChar char="•"/>
            </a:pPr>
            <a:r>
              <a:rPr lang="en-GB" sz="2800" dirty="0" smtClean="0"/>
              <a:t>However, for this presentation, I want to concentrate on a simple basic model and consider some “What ifs?” for this model.</a:t>
            </a:r>
          </a:p>
          <a:p>
            <a:pPr marL="342900" indent="-342900">
              <a:spcBef>
                <a:spcPct val="0"/>
              </a:spcBef>
              <a:buFontTx/>
              <a:buChar char="•"/>
            </a:pPr>
            <a:r>
              <a:rPr lang="en-GB" sz="2800" dirty="0" smtClean="0"/>
              <a:t>Please note </a:t>
            </a:r>
            <a:r>
              <a:rPr lang="en-GB" sz="2800" u="sng" dirty="0" smtClean="0"/>
              <a:t>these are for demonstration </a:t>
            </a:r>
            <a:r>
              <a:rPr lang="en-GB" sz="2800" dirty="0" smtClean="0"/>
              <a:t>purposes; we can produce different scenarios which the user may find more realistic.</a:t>
            </a:r>
          </a:p>
        </p:txBody>
      </p:sp>
      <p:sp>
        <p:nvSpPr>
          <p:cNvPr id="99332" name="Rectangle 4"/>
          <p:cNvSpPr>
            <a:spLocks noChangeArrowheads="1"/>
          </p:cNvSpPr>
          <p:nvPr/>
        </p:nvSpPr>
        <p:spPr bwMode="auto">
          <a:xfrm>
            <a:off x="395288" y="692150"/>
            <a:ext cx="7772400" cy="533400"/>
          </a:xfrm>
          <a:prstGeom prst="rect">
            <a:avLst/>
          </a:prstGeom>
          <a:noFill/>
          <a:ln w="9525">
            <a:noFill/>
            <a:miter lim="800000"/>
            <a:headEnd/>
            <a:tailEnd/>
          </a:ln>
        </p:spPr>
        <p:txBody>
          <a:bodyPr anchor="ctr"/>
          <a:lstStyle/>
          <a:p>
            <a:pPr algn="ctr">
              <a:spcBef>
                <a:spcPct val="0"/>
              </a:spcBef>
            </a:pPr>
            <a:r>
              <a:rPr lang="en-GB" sz="3200" b="1" dirty="0" smtClean="0">
                <a:solidFill>
                  <a:srgbClr val="00B050"/>
                </a:solidFill>
              </a:rPr>
              <a:t>Method used (2)</a:t>
            </a:r>
            <a:endParaRPr lang="en-GB" sz="3200" b="1" dirty="0">
              <a:solidFill>
                <a:srgbClr val="00B050"/>
              </a:solidFill>
            </a:endParaRPr>
          </a:p>
        </p:txBody>
      </p:sp>
      <p:sp>
        <p:nvSpPr>
          <p:cNvPr id="15364" name="TextBox 3"/>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 calcmode="lin" valueType="num">
                                      <p:cBhvr>
                                        <p:cTn id="7" dur="500" fill="hold"/>
                                        <p:tgtEl>
                                          <p:spTgt spid="99332"/>
                                        </p:tgtEl>
                                        <p:attrNameLst>
                                          <p:attrName>ppt_x</p:attrName>
                                        </p:attrNameLst>
                                      </p:cBhvr>
                                      <p:tavLst>
                                        <p:tav tm="0">
                                          <p:val>
                                            <p:strVal val="#ppt_x"/>
                                          </p:val>
                                        </p:tav>
                                        <p:tav tm="100000">
                                          <p:val>
                                            <p:strVal val="#ppt_x"/>
                                          </p:val>
                                        </p:tav>
                                      </p:tavLst>
                                    </p:anim>
                                    <p:anim calcmode="lin" valueType="num">
                                      <p:cBhvr>
                                        <p:cTn id="8" dur="500" fill="hold"/>
                                        <p:tgtEl>
                                          <p:spTgt spid="99332"/>
                                        </p:tgtEl>
                                        <p:attrNameLst>
                                          <p:attrName>ppt_y</p:attrName>
                                        </p:attrNameLst>
                                      </p:cBhvr>
                                      <p:tavLst>
                                        <p:tav tm="0">
                                          <p:val>
                                            <p:strVal val="#ppt_y-#ppt_h/2"/>
                                          </p:val>
                                        </p:tav>
                                        <p:tav tm="100000">
                                          <p:val>
                                            <p:strVal val="#ppt_y"/>
                                          </p:val>
                                        </p:tav>
                                      </p:tavLst>
                                    </p:anim>
                                    <p:anim calcmode="lin" valueType="num">
                                      <p:cBhvr>
                                        <p:cTn id="9" dur="500" fill="hold"/>
                                        <p:tgtEl>
                                          <p:spTgt spid="99332"/>
                                        </p:tgtEl>
                                        <p:attrNameLst>
                                          <p:attrName>ppt_w</p:attrName>
                                        </p:attrNameLst>
                                      </p:cBhvr>
                                      <p:tavLst>
                                        <p:tav tm="0">
                                          <p:val>
                                            <p:strVal val="#ppt_w"/>
                                          </p:val>
                                        </p:tav>
                                        <p:tav tm="100000">
                                          <p:val>
                                            <p:strVal val="#ppt_w"/>
                                          </p:val>
                                        </p:tav>
                                      </p:tavLst>
                                    </p:anim>
                                    <p:anim calcmode="lin" valueType="num">
                                      <p:cBhvr>
                                        <p:cTn id="10" dur="500" fill="hold"/>
                                        <p:tgtEl>
                                          <p:spTgt spid="993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99331"/>
                                        </p:tgtEl>
                                        <p:attrNameLst>
                                          <p:attrName>style.visibility</p:attrName>
                                        </p:attrNameLst>
                                      </p:cBhvr>
                                      <p:to>
                                        <p:strVal val="visible"/>
                                      </p:to>
                                    </p:set>
                                    <p:anim calcmode="lin" valueType="num">
                                      <p:cBhvr>
                                        <p:cTn id="14" dur="500" fill="hold"/>
                                        <p:tgtEl>
                                          <p:spTgt spid="99331"/>
                                        </p:tgtEl>
                                        <p:attrNameLst>
                                          <p:attrName>ppt_x</p:attrName>
                                        </p:attrNameLst>
                                      </p:cBhvr>
                                      <p:tavLst>
                                        <p:tav tm="0">
                                          <p:val>
                                            <p:strVal val="#ppt_x"/>
                                          </p:val>
                                        </p:tav>
                                        <p:tav tm="100000">
                                          <p:val>
                                            <p:strVal val="#ppt_x"/>
                                          </p:val>
                                        </p:tav>
                                      </p:tavLst>
                                    </p:anim>
                                    <p:anim calcmode="lin" valueType="num">
                                      <p:cBhvr>
                                        <p:cTn id="15" dur="500" fill="hold"/>
                                        <p:tgtEl>
                                          <p:spTgt spid="99331"/>
                                        </p:tgtEl>
                                        <p:attrNameLst>
                                          <p:attrName>ppt_y</p:attrName>
                                        </p:attrNameLst>
                                      </p:cBhvr>
                                      <p:tavLst>
                                        <p:tav tm="0">
                                          <p:val>
                                            <p:strVal val="#ppt_y-#ppt_h/2"/>
                                          </p:val>
                                        </p:tav>
                                        <p:tav tm="100000">
                                          <p:val>
                                            <p:strVal val="#ppt_y"/>
                                          </p:val>
                                        </p:tav>
                                      </p:tavLst>
                                    </p:anim>
                                    <p:anim calcmode="lin" valueType="num">
                                      <p:cBhvr>
                                        <p:cTn id="16" dur="500" fill="hold"/>
                                        <p:tgtEl>
                                          <p:spTgt spid="99331"/>
                                        </p:tgtEl>
                                        <p:attrNameLst>
                                          <p:attrName>ppt_w</p:attrName>
                                        </p:attrNameLst>
                                      </p:cBhvr>
                                      <p:tavLst>
                                        <p:tav tm="0">
                                          <p:val>
                                            <p:strVal val="#ppt_w"/>
                                          </p:val>
                                        </p:tav>
                                        <p:tav tm="100000">
                                          <p:val>
                                            <p:strVal val="#ppt_w"/>
                                          </p:val>
                                        </p:tav>
                                      </p:tavLst>
                                    </p:anim>
                                    <p:anim calcmode="lin" valueType="num">
                                      <p:cBhvr>
                                        <p:cTn id="17" dur="500" fill="hold"/>
                                        <p:tgtEl>
                                          <p:spTgt spid="99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P spid="9933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ChangeArrowheads="1"/>
          </p:cNvSpPr>
          <p:nvPr/>
        </p:nvSpPr>
        <p:spPr bwMode="auto">
          <a:xfrm>
            <a:off x="611188" y="1412875"/>
            <a:ext cx="7850187" cy="4319588"/>
          </a:xfrm>
          <a:prstGeom prst="rect">
            <a:avLst/>
          </a:prstGeom>
          <a:noFill/>
          <a:ln w="9525">
            <a:noFill/>
            <a:miter lim="800000"/>
            <a:headEnd/>
            <a:tailEnd/>
          </a:ln>
        </p:spPr>
        <p:txBody>
          <a:bodyPr/>
          <a:lstStyle/>
          <a:p>
            <a:pPr marL="342900" indent="-342900">
              <a:spcBef>
                <a:spcPct val="0"/>
              </a:spcBef>
            </a:pPr>
            <a:endParaRPr lang="en-GB" sz="2800" dirty="0" smtClean="0"/>
          </a:p>
          <a:p>
            <a:pPr marL="342900" indent="-342900">
              <a:spcBef>
                <a:spcPct val="0"/>
              </a:spcBef>
              <a:buFontTx/>
              <a:buChar char="•"/>
            </a:pPr>
            <a:r>
              <a:rPr lang="en-GB" sz="2800" dirty="0" smtClean="0"/>
              <a:t>Birth rates: we use average of last 6 years. </a:t>
            </a:r>
          </a:p>
          <a:p>
            <a:pPr marL="342900" indent="-342900">
              <a:spcBef>
                <a:spcPct val="0"/>
              </a:spcBef>
              <a:buFontTx/>
              <a:buChar char="•"/>
            </a:pPr>
            <a:r>
              <a:rPr lang="en-GB" sz="2800" dirty="0" smtClean="0"/>
              <a:t>If, instead we used average of last 3 years,</a:t>
            </a:r>
          </a:p>
          <a:p>
            <a:pPr marL="342900" indent="-342900">
              <a:spcBef>
                <a:spcPct val="0"/>
              </a:spcBef>
            </a:pPr>
            <a:r>
              <a:rPr lang="en-GB" sz="2800" dirty="0" smtClean="0"/>
              <a:t> 	then, to 2040, there would be</a:t>
            </a:r>
          </a:p>
          <a:p>
            <a:pPr marL="342900" indent="-342900">
              <a:spcBef>
                <a:spcPct val="0"/>
              </a:spcBef>
              <a:buFontTx/>
              <a:buChar char="•"/>
            </a:pPr>
            <a:r>
              <a:rPr lang="en-GB" sz="2800" dirty="0" smtClean="0"/>
              <a:t>2% less births, </a:t>
            </a:r>
          </a:p>
          <a:p>
            <a:pPr marL="342900" indent="-342900">
              <a:spcBef>
                <a:spcPct val="0"/>
              </a:spcBef>
              <a:buFontTx/>
              <a:buChar char="•"/>
            </a:pPr>
            <a:r>
              <a:rPr lang="en-GB" sz="2800" dirty="0" smtClean="0"/>
              <a:t>370,000 (0.6%) fewer people, but just</a:t>
            </a:r>
          </a:p>
          <a:p>
            <a:pPr marL="342900" indent="-342900">
              <a:spcBef>
                <a:spcPct val="0"/>
              </a:spcBef>
              <a:buFontTx/>
              <a:buChar char="•"/>
            </a:pPr>
            <a:r>
              <a:rPr lang="en-GB" sz="2800" dirty="0" smtClean="0"/>
              <a:t>17,000 (0.06%) less households by 2040.</a:t>
            </a:r>
          </a:p>
          <a:p>
            <a:pPr marL="342900" indent="-342900">
              <a:spcBef>
                <a:spcPct val="0"/>
              </a:spcBef>
              <a:buFontTx/>
              <a:buChar char="•"/>
            </a:pPr>
            <a:r>
              <a:rPr lang="en-GB" sz="2800" dirty="0" smtClean="0"/>
              <a:t>As it makes only a small difference we will use the average of the last 6 years.</a:t>
            </a:r>
            <a:br>
              <a:rPr lang="en-GB" sz="2800" dirty="0" smtClean="0"/>
            </a:br>
            <a:endParaRPr lang="en-GB" sz="2800" dirty="0" smtClean="0"/>
          </a:p>
        </p:txBody>
      </p:sp>
      <p:sp>
        <p:nvSpPr>
          <p:cNvPr id="99332" name="Rectangle 4"/>
          <p:cNvSpPr>
            <a:spLocks noChangeArrowheads="1"/>
          </p:cNvSpPr>
          <p:nvPr/>
        </p:nvSpPr>
        <p:spPr bwMode="auto">
          <a:xfrm>
            <a:off x="395288" y="692150"/>
            <a:ext cx="7772400" cy="533400"/>
          </a:xfrm>
          <a:prstGeom prst="rect">
            <a:avLst/>
          </a:prstGeom>
          <a:noFill/>
          <a:ln w="9525">
            <a:noFill/>
            <a:miter lim="800000"/>
            <a:headEnd/>
            <a:tailEnd/>
          </a:ln>
        </p:spPr>
        <p:txBody>
          <a:bodyPr anchor="ctr"/>
          <a:lstStyle/>
          <a:p>
            <a:pPr algn="ctr">
              <a:spcBef>
                <a:spcPct val="0"/>
              </a:spcBef>
            </a:pPr>
            <a:r>
              <a:rPr lang="en-GB" sz="3200" b="1" dirty="0" smtClean="0">
                <a:solidFill>
                  <a:srgbClr val="0070C0"/>
                </a:solidFill>
              </a:rPr>
              <a:t>Fertility in England</a:t>
            </a:r>
            <a:endParaRPr lang="en-GB" sz="3200" b="1" dirty="0">
              <a:solidFill>
                <a:srgbClr val="0070C0"/>
              </a:solidFill>
            </a:endParaRPr>
          </a:p>
        </p:txBody>
      </p:sp>
      <p:sp>
        <p:nvSpPr>
          <p:cNvPr id="15364" name="TextBox 3"/>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 calcmode="lin" valueType="num">
                                      <p:cBhvr>
                                        <p:cTn id="7" dur="500" fill="hold"/>
                                        <p:tgtEl>
                                          <p:spTgt spid="99332"/>
                                        </p:tgtEl>
                                        <p:attrNameLst>
                                          <p:attrName>ppt_x</p:attrName>
                                        </p:attrNameLst>
                                      </p:cBhvr>
                                      <p:tavLst>
                                        <p:tav tm="0">
                                          <p:val>
                                            <p:strVal val="#ppt_x"/>
                                          </p:val>
                                        </p:tav>
                                        <p:tav tm="100000">
                                          <p:val>
                                            <p:strVal val="#ppt_x"/>
                                          </p:val>
                                        </p:tav>
                                      </p:tavLst>
                                    </p:anim>
                                    <p:anim calcmode="lin" valueType="num">
                                      <p:cBhvr>
                                        <p:cTn id="8" dur="500" fill="hold"/>
                                        <p:tgtEl>
                                          <p:spTgt spid="99332"/>
                                        </p:tgtEl>
                                        <p:attrNameLst>
                                          <p:attrName>ppt_y</p:attrName>
                                        </p:attrNameLst>
                                      </p:cBhvr>
                                      <p:tavLst>
                                        <p:tav tm="0">
                                          <p:val>
                                            <p:strVal val="#ppt_y-#ppt_h/2"/>
                                          </p:val>
                                        </p:tav>
                                        <p:tav tm="100000">
                                          <p:val>
                                            <p:strVal val="#ppt_y"/>
                                          </p:val>
                                        </p:tav>
                                      </p:tavLst>
                                    </p:anim>
                                    <p:anim calcmode="lin" valueType="num">
                                      <p:cBhvr>
                                        <p:cTn id="9" dur="500" fill="hold"/>
                                        <p:tgtEl>
                                          <p:spTgt spid="99332"/>
                                        </p:tgtEl>
                                        <p:attrNameLst>
                                          <p:attrName>ppt_w</p:attrName>
                                        </p:attrNameLst>
                                      </p:cBhvr>
                                      <p:tavLst>
                                        <p:tav tm="0">
                                          <p:val>
                                            <p:strVal val="#ppt_w"/>
                                          </p:val>
                                        </p:tav>
                                        <p:tav tm="100000">
                                          <p:val>
                                            <p:strVal val="#ppt_w"/>
                                          </p:val>
                                        </p:tav>
                                      </p:tavLst>
                                    </p:anim>
                                    <p:anim calcmode="lin" valueType="num">
                                      <p:cBhvr>
                                        <p:cTn id="10" dur="500" fill="hold"/>
                                        <p:tgtEl>
                                          <p:spTgt spid="993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99331"/>
                                        </p:tgtEl>
                                        <p:attrNameLst>
                                          <p:attrName>style.visibility</p:attrName>
                                        </p:attrNameLst>
                                      </p:cBhvr>
                                      <p:to>
                                        <p:strVal val="visible"/>
                                      </p:to>
                                    </p:set>
                                    <p:anim calcmode="lin" valueType="num">
                                      <p:cBhvr>
                                        <p:cTn id="14" dur="500" fill="hold"/>
                                        <p:tgtEl>
                                          <p:spTgt spid="99331"/>
                                        </p:tgtEl>
                                        <p:attrNameLst>
                                          <p:attrName>ppt_x</p:attrName>
                                        </p:attrNameLst>
                                      </p:cBhvr>
                                      <p:tavLst>
                                        <p:tav tm="0">
                                          <p:val>
                                            <p:strVal val="#ppt_x"/>
                                          </p:val>
                                        </p:tav>
                                        <p:tav tm="100000">
                                          <p:val>
                                            <p:strVal val="#ppt_x"/>
                                          </p:val>
                                        </p:tav>
                                      </p:tavLst>
                                    </p:anim>
                                    <p:anim calcmode="lin" valueType="num">
                                      <p:cBhvr>
                                        <p:cTn id="15" dur="500" fill="hold"/>
                                        <p:tgtEl>
                                          <p:spTgt spid="99331"/>
                                        </p:tgtEl>
                                        <p:attrNameLst>
                                          <p:attrName>ppt_y</p:attrName>
                                        </p:attrNameLst>
                                      </p:cBhvr>
                                      <p:tavLst>
                                        <p:tav tm="0">
                                          <p:val>
                                            <p:strVal val="#ppt_y-#ppt_h/2"/>
                                          </p:val>
                                        </p:tav>
                                        <p:tav tm="100000">
                                          <p:val>
                                            <p:strVal val="#ppt_y"/>
                                          </p:val>
                                        </p:tav>
                                      </p:tavLst>
                                    </p:anim>
                                    <p:anim calcmode="lin" valueType="num">
                                      <p:cBhvr>
                                        <p:cTn id="16" dur="500" fill="hold"/>
                                        <p:tgtEl>
                                          <p:spTgt spid="99331"/>
                                        </p:tgtEl>
                                        <p:attrNameLst>
                                          <p:attrName>ppt_w</p:attrName>
                                        </p:attrNameLst>
                                      </p:cBhvr>
                                      <p:tavLst>
                                        <p:tav tm="0">
                                          <p:val>
                                            <p:strVal val="#ppt_w"/>
                                          </p:val>
                                        </p:tav>
                                        <p:tav tm="100000">
                                          <p:val>
                                            <p:strVal val="#ppt_w"/>
                                          </p:val>
                                        </p:tav>
                                      </p:tavLst>
                                    </p:anim>
                                    <p:anim calcmode="lin" valueType="num">
                                      <p:cBhvr>
                                        <p:cTn id="17" dur="500" fill="hold"/>
                                        <p:tgtEl>
                                          <p:spTgt spid="99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P spid="9933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ChangeArrowheads="1"/>
          </p:cNvSpPr>
          <p:nvPr/>
        </p:nvSpPr>
        <p:spPr bwMode="auto">
          <a:xfrm>
            <a:off x="611188" y="1412875"/>
            <a:ext cx="7850187" cy="4319588"/>
          </a:xfrm>
          <a:prstGeom prst="rect">
            <a:avLst/>
          </a:prstGeom>
          <a:noFill/>
          <a:ln w="9525">
            <a:noFill/>
            <a:miter lim="800000"/>
            <a:headEnd/>
            <a:tailEnd/>
          </a:ln>
        </p:spPr>
        <p:txBody>
          <a:bodyPr/>
          <a:lstStyle/>
          <a:p>
            <a:pPr marL="342900" indent="-342900">
              <a:spcBef>
                <a:spcPct val="0"/>
              </a:spcBef>
            </a:pPr>
            <a:endParaRPr lang="en-GB" sz="2800" dirty="0" smtClean="0"/>
          </a:p>
          <a:p>
            <a:pPr marL="342900" indent="-342900">
              <a:spcBef>
                <a:spcPct val="0"/>
              </a:spcBef>
              <a:buFontTx/>
              <a:buChar char="•"/>
            </a:pPr>
            <a:r>
              <a:rPr lang="en-GB" sz="2800" dirty="0" smtClean="0"/>
              <a:t>Death rates reduced by about 1.5% per year over the period 2001/02 to 2013/14.</a:t>
            </a:r>
          </a:p>
          <a:p>
            <a:pPr marL="342900" indent="-342900">
              <a:spcBef>
                <a:spcPct val="0"/>
              </a:spcBef>
              <a:buFontTx/>
              <a:buChar char="•"/>
            </a:pPr>
            <a:r>
              <a:rPr lang="en-GB" sz="2800" dirty="0" smtClean="0"/>
              <a:t>Did not continue for 2014/15 and 2015/16. </a:t>
            </a:r>
          </a:p>
          <a:p>
            <a:pPr marL="342900" indent="-342900">
              <a:spcBef>
                <a:spcPct val="0"/>
              </a:spcBef>
              <a:buFontTx/>
              <a:buChar char="•"/>
            </a:pPr>
            <a:r>
              <a:rPr lang="en-GB" sz="2800" dirty="0" smtClean="0"/>
              <a:t>Up substantially for 2014/15 (+8.5%).</a:t>
            </a:r>
          </a:p>
          <a:p>
            <a:pPr marL="342900" indent="-342900">
              <a:spcBef>
                <a:spcPct val="0"/>
              </a:spcBef>
              <a:buFontTx/>
              <a:buChar char="•"/>
            </a:pPr>
            <a:r>
              <a:rPr lang="en-GB" sz="2800" dirty="0" smtClean="0"/>
              <a:t>For the future, we assume that death rates, from mid-2015, will reduce by half the percentage decline 2001/02 to 2014/15.</a:t>
            </a:r>
          </a:p>
          <a:p>
            <a:pPr marL="342900" indent="-342900">
              <a:spcBef>
                <a:spcPct val="0"/>
              </a:spcBef>
              <a:buFontTx/>
              <a:buChar char="•"/>
            </a:pPr>
            <a:r>
              <a:rPr lang="en-GB" sz="2800" dirty="0" smtClean="0"/>
              <a:t>Full reduction would </a:t>
            </a:r>
            <a:r>
              <a:rPr lang="en-GB" sz="2800" b="1" i="1" u="sng" dirty="0" smtClean="0"/>
              <a:t>increase</a:t>
            </a:r>
            <a:r>
              <a:rPr lang="en-GB" sz="2800" dirty="0" smtClean="0"/>
              <a:t> pop. by 960,000 (1.5%) &amp; 670,000 (2.4%) h/holds.</a:t>
            </a:r>
            <a:br>
              <a:rPr lang="en-GB" sz="2800" dirty="0" smtClean="0"/>
            </a:br>
            <a:endParaRPr lang="en-GB" sz="2800" dirty="0" smtClean="0"/>
          </a:p>
        </p:txBody>
      </p:sp>
      <p:sp>
        <p:nvSpPr>
          <p:cNvPr id="99332" name="Rectangle 4"/>
          <p:cNvSpPr>
            <a:spLocks noChangeArrowheads="1"/>
          </p:cNvSpPr>
          <p:nvPr/>
        </p:nvSpPr>
        <p:spPr bwMode="auto">
          <a:xfrm>
            <a:off x="395288" y="692150"/>
            <a:ext cx="7772400" cy="533400"/>
          </a:xfrm>
          <a:prstGeom prst="rect">
            <a:avLst/>
          </a:prstGeom>
          <a:noFill/>
          <a:ln w="9525">
            <a:noFill/>
            <a:miter lim="800000"/>
            <a:headEnd/>
            <a:tailEnd/>
          </a:ln>
        </p:spPr>
        <p:txBody>
          <a:bodyPr anchor="ctr"/>
          <a:lstStyle/>
          <a:p>
            <a:pPr algn="ctr">
              <a:spcBef>
                <a:spcPct val="0"/>
              </a:spcBef>
            </a:pPr>
            <a:r>
              <a:rPr lang="en-GB" sz="3200" b="1" dirty="0" smtClean="0">
                <a:solidFill>
                  <a:srgbClr val="0070C0"/>
                </a:solidFill>
              </a:rPr>
              <a:t>Mortality/Life expectancy in England</a:t>
            </a:r>
            <a:endParaRPr lang="en-GB" sz="3200" b="1" dirty="0">
              <a:solidFill>
                <a:srgbClr val="0070C0"/>
              </a:solidFill>
            </a:endParaRPr>
          </a:p>
        </p:txBody>
      </p:sp>
      <p:sp>
        <p:nvSpPr>
          <p:cNvPr id="15364" name="TextBox 3"/>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 calcmode="lin" valueType="num">
                                      <p:cBhvr>
                                        <p:cTn id="7" dur="500" fill="hold"/>
                                        <p:tgtEl>
                                          <p:spTgt spid="99332"/>
                                        </p:tgtEl>
                                        <p:attrNameLst>
                                          <p:attrName>ppt_x</p:attrName>
                                        </p:attrNameLst>
                                      </p:cBhvr>
                                      <p:tavLst>
                                        <p:tav tm="0">
                                          <p:val>
                                            <p:strVal val="#ppt_x"/>
                                          </p:val>
                                        </p:tav>
                                        <p:tav tm="100000">
                                          <p:val>
                                            <p:strVal val="#ppt_x"/>
                                          </p:val>
                                        </p:tav>
                                      </p:tavLst>
                                    </p:anim>
                                    <p:anim calcmode="lin" valueType="num">
                                      <p:cBhvr>
                                        <p:cTn id="8" dur="500" fill="hold"/>
                                        <p:tgtEl>
                                          <p:spTgt spid="99332"/>
                                        </p:tgtEl>
                                        <p:attrNameLst>
                                          <p:attrName>ppt_y</p:attrName>
                                        </p:attrNameLst>
                                      </p:cBhvr>
                                      <p:tavLst>
                                        <p:tav tm="0">
                                          <p:val>
                                            <p:strVal val="#ppt_y-#ppt_h/2"/>
                                          </p:val>
                                        </p:tav>
                                        <p:tav tm="100000">
                                          <p:val>
                                            <p:strVal val="#ppt_y"/>
                                          </p:val>
                                        </p:tav>
                                      </p:tavLst>
                                    </p:anim>
                                    <p:anim calcmode="lin" valueType="num">
                                      <p:cBhvr>
                                        <p:cTn id="9" dur="500" fill="hold"/>
                                        <p:tgtEl>
                                          <p:spTgt spid="99332"/>
                                        </p:tgtEl>
                                        <p:attrNameLst>
                                          <p:attrName>ppt_w</p:attrName>
                                        </p:attrNameLst>
                                      </p:cBhvr>
                                      <p:tavLst>
                                        <p:tav tm="0">
                                          <p:val>
                                            <p:strVal val="#ppt_w"/>
                                          </p:val>
                                        </p:tav>
                                        <p:tav tm="100000">
                                          <p:val>
                                            <p:strVal val="#ppt_w"/>
                                          </p:val>
                                        </p:tav>
                                      </p:tavLst>
                                    </p:anim>
                                    <p:anim calcmode="lin" valueType="num">
                                      <p:cBhvr>
                                        <p:cTn id="10" dur="500" fill="hold"/>
                                        <p:tgtEl>
                                          <p:spTgt spid="993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99331"/>
                                        </p:tgtEl>
                                        <p:attrNameLst>
                                          <p:attrName>style.visibility</p:attrName>
                                        </p:attrNameLst>
                                      </p:cBhvr>
                                      <p:to>
                                        <p:strVal val="visible"/>
                                      </p:to>
                                    </p:set>
                                    <p:anim calcmode="lin" valueType="num">
                                      <p:cBhvr>
                                        <p:cTn id="14" dur="500" fill="hold"/>
                                        <p:tgtEl>
                                          <p:spTgt spid="99331"/>
                                        </p:tgtEl>
                                        <p:attrNameLst>
                                          <p:attrName>ppt_x</p:attrName>
                                        </p:attrNameLst>
                                      </p:cBhvr>
                                      <p:tavLst>
                                        <p:tav tm="0">
                                          <p:val>
                                            <p:strVal val="#ppt_x"/>
                                          </p:val>
                                        </p:tav>
                                        <p:tav tm="100000">
                                          <p:val>
                                            <p:strVal val="#ppt_x"/>
                                          </p:val>
                                        </p:tav>
                                      </p:tavLst>
                                    </p:anim>
                                    <p:anim calcmode="lin" valueType="num">
                                      <p:cBhvr>
                                        <p:cTn id="15" dur="500" fill="hold"/>
                                        <p:tgtEl>
                                          <p:spTgt spid="99331"/>
                                        </p:tgtEl>
                                        <p:attrNameLst>
                                          <p:attrName>ppt_y</p:attrName>
                                        </p:attrNameLst>
                                      </p:cBhvr>
                                      <p:tavLst>
                                        <p:tav tm="0">
                                          <p:val>
                                            <p:strVal val="#ppt_y-#ppt_h/2"/>
                                          </p:val>
                                        </p:tav>
                                        <p:tav tm="100000">
                                          <p:val>
                                            <p:strVal val="#ppt_y"/>
                                          </p:val>
                                        </p:tav>
                                      </p:tavLst>
                                    </p:anim>
                                    <p:anim calcmode="lin" valueType="num">
                                      <p:cBhvr>
                                        <p:cTn id="16" dur="500" fill="hold"/>
                                        <p:tgtEl>
                                          <p:spTgt spid="99331"/>
                                        </p:tgtEl>
                                        <p:attrNameLst>
                                          <p:attrName>ppt_w</p:attrName>
                                        </p:attrNameLst>
                                      </p:cBhvr>
                                      <p:tavLst>
                                        <p:tav tm="0">
                                          <p:val>
                                            <p:strVal val="#ppt_w"/>
                                          </p:val>
                                        </p:tav>
                                        <p:tav tm="100000">
                                          <p:val>
                                            <p:strVal val="#ppt_w"/>
                                          </p:val>
                                        </p:tav>
                                      </p:tavLst>
                                    </p:anim>
                                    <p:anim calcmode="lin" valueType="num">
                                      <p:cBhvr>
                                        <p:cTn id="17" dur="500" fill="hold"/>
                                        <p:tgtEl>
                                          <p:spTgt spid="99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P spid="9933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ChangeArrowheads="1"/>
          </p:cNvSpPr>
          <p:nvPr/>
        </p:nvSpPr>
        <p:spPr bwMode="auto">
          <a:xfrm>
            <a:off x="611188" y="1412875"/>
            <a:ext cx="7850187" cy="4319588"/>
          </a:xfrm>
          <a:prstGeom prst="rect">
            <a:avLst/>
          </a:prstGeom>
          <a:noFill/>
          <a:ln w="9525">
            <a:noFill/>
            <a:miter lim="800000"/>
            <a:headEnd/>
            <a:tailEnd/>
          </a:ln>
        </p:spPr>
        <p:txBody>
          <a:bodyPr/>
          <a:lstStyle/>
          <a:p>
            <a:pPr marL="342900" indent="-342900">
              <a:spcBef>
                <a:spcPct val="0"/>
              </a:spcBef>
            </a:pPr>
            <a:endParaRPr lang="en-GB" sz="2800" dirty="0" smtClean="0"/>
          </a:p>
          <a:p>
            <a:pPr marL="342900" indent="-342900">
              <a:spcBef>
                <a:spcPct val="0"/>
              </a:spcBef>
            </a:pPr>
            <a:r>
              <a:rPr lang="en-GB" sz="2800" dirty="0" smtClean="0"/>
              <a:t/>
            </a:r>
            <a:br>
              <a:rPr lang="en-GB" sz="2800" dirty="0" smtClean="0"/>
            </a:br>
            <a:endParaRPr lang="en-GB" sz="2800" dirty="0" smtClean="0"/>
          </a:p>
        </p:txBody>
      </p:sp>
      <p:sp>
        <p:nvSpPr>
          <p:cNvPr id="99332" name="Rectangle 4"/>
          <p:cNvSpPr>
            <a:spLocks noChangeArrowheads="1"/>
          </p:cNvSpPr>
          <p:nvPr/>
        </p:nvSpPr>
        <p:spPr bwMode="auto">
          <a:xfrm flipV="1">
            <a:off x="395288" y="571480"/>
            <a:ext cx="7772400" cy="571504"/>
          </a:xfrm>
          <a:prstGeom prst="rect">
            <a:avLst/>
          </a:prstGeom>
          <a:noFill/>
          <a:ln w="9525">
            <a:noFill/>
            <a:miter lim="800000"/>
            <a:headEnd/>
            <a:tailEnd/>
          </a:ln>
        </p:spPr>
        <p:txBody>
          <a:bodyPr anchor="ctr"/>
          <a:lstStyle/>
          <a:p>
            <a:pPr algn="ctr">
              <a:spcBef>
                <a:spcPct val="0"/>
              </a:spcBef>
            </a:pPr>
            <a:endParaRPr lang="en-GB" sz="3200" b="1" dirty="0">
              <a:solidFill>
                <a:srgbClr val="0070C0"/>
              </a:solidFill>
            </a:endParaRPr>
          </a:p>
        </p:txBody>
      </p:sp>
      <p:sp>
        <p:nvSpPr>
          <p:cNvPr id="15364" name="TextBox 3"/>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graphicFrame>
        <p:nvGraphicFramePr>
          <p:cNvPr id="5" name="Chart 4"/>
          <p:cNvGraphicFramePr/>
          <p:nvPr/>
        </p:nvGraphicFramePr>
        <p:xfrm>
          <a:off x="0" y="1000108"/>
          <a:ext cx="9144000" cy="507209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nodePh="1">
                                  <p:stCondLst>
                                    <p:cond delay="0"/>
                                  </p:stCondLst>
                                  <p:endCondLst>
                                    <p:cond evt="begin" delay="0">
                                      <p:tn val="5"/>
                                    </p:cond>
                                  </p:endCondLst>
                                  <p:childTnLst>
                                    <p:set>
                                      <p:cBhvr>
                                        <p:cTn id="6" dur="1" fill="hold">
                                          <p:stCondLst>
                                            <p:cond delay="0"/>
                                          </p:stCondLst>
                                        </p:cTn>
                                        <p:tgtEl>
                                          <p:spTgt spid="99332"/>
                                        </p:tgtEl>
                                        <p:attrNameLst>
                                          <p:attrName>style.visibility</p:attrName>
                                        </p:attrNameLst>
                                      </p:cBhvr>
                                      <p:to>
                                        <p:strVal val="visible"/>
                                      </p:to>
                                    </p:set>
                                    <p:anim calcmode="lin" valueType="num">
                                      <p:cBhvr>
                                        <p:cTn id="7" dur="500" fill="hold"/>
                                        <p:tgtEl>
                                          <p:spTgt spid="99332"/>
                                        </p:tgtEl>
                                        <p:attrNameLst>
                                          <p:attrName>ppt_x</p:attrName>
                                        </p:attrNameLst>
                                      </p:cBhvr>
                                      <p:tavLst>
                                        <p:tav tm="0">
                                          <p:val>
                                            <p:strVal val="#ppt_x"/>
                                          </p:val>
                                        </p:tav>
                                        <p:tav tm="100000">
                                          <p:val>
                                            <p:strVal val="#ppt_x"/>
                                          </p:val>
                                        </p:tav>
                                      </p:tavLst>
                                    </p:anim>
                                    <p:anim calcmode="lin" valueType="num">
                                      <p:cBhvr>
                                        <p:cTn id="8" dur="500" fill="hold"/>
                                        <p:tgtEl>
                                          <p:spTgt spid="99332"/>
                                        </p:tgtEl>
                                        <p:attrNameLst>
                                          <p:attrName>ppt_y</p:attrName>
                                        </p:attrNameLst>
                                      </p:cBhvr>
                                      <p:tavLst>
                                        <p:tav tm="0">
                                          <p:val>
                                            <p:strVal val="#ppt_y-#ppt_h/2"/>
                                          </p:val>
                                        </p:tav>
                                        <p:tav tm="100000">
                                          <p:val>
                                            <p:strVal val="#ppt_y"/>
                                          </p:val>
                                        </p:tav>
                                      </p:tavLst>
                                    </p:anim>
                                    <p:anim calcmode="lin" valueType="num">
                                      <p:cBhvr>
                                        <p:cTn id="9" dur="500" fill="hold"/>
                                        <p:tgtEl>
                                          <p:spTgt spid="99332"/>
                                        </p:tgtEl>
                                        <p:attrNameLst>
                                          <p:attrName>ppt_w</p:attrName>
                                        </p:attrNameLst>
                                      </p:cBhvr>
                                      <p:tavLst>
                                        <p:tav tm="0">
                                          <p:val>
                                            <p:strVal val="#ppt_w"/>
                                          </p:val>
                                        </p:tav>
                                        <p:tav tm="100000">
                                          <p:val>
                                            <p:strVal val="#ppt_w"/>
                                          </p:val>
                                        </p:tav>
                                      </p:tavLst>
                                    </p:anim>
                                    <p:anim calcmode="lin" valueType="num">
                                      <p:cBhvr>
                                        <p:cTn id="10" dur="500" fill="hold"/>
                                        <p:tgtEl>
                                          <p:spTgt spid="993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99331"/>
                                        </p:tgtEl>
                                        <p:attrNameLst>
                                          <p:attrName>style.visibility</p:attrName>
                                        </p:attrNameLst>
                                      </p:cBhvr>
                                      <p:to>
                                        <p:strVal val="visible"/>
                                      </p:to>
                                    </p:set>
                                    <p:anim calcmode="lin" valueType="num">
                                      <p:cBhvr>
                                        <p:cTn id="14" dur="500" fill="hold"/>
                                        <p:tgtEl>
                                          <p:spTgt spid="99331"/>
                                        </p:tgtEl>
                                        <p:attrNameLst>
                                          <p:attrName>ppt_x</p:attrName>
                                        </p:attrNameLst>
                                      </p:cBhvr>
                                      <p:tavLst>
                                        <p:tav tm="0">
                                          <p:val>
                                            <p:strVal val="#ppt_x"/>
                                          </p:val>
                                        </p:tav>
                                        <p:tav tm="100000">
                                          <p:val>
                                            <p:strVal val="#ppt_x"/>
                                          </p:val>
                                        </p:tav>
                                      </p:tavLst>
                                    </p:anim>
                                    <p:anim calcmode="lin" valueType="num">
                                      <p:cBhvr>
                                        <p:cTn id="15" dur="500" fill="hold"/>
                                        <p:tgtEl>
                                          <p:spTgt spid="99331"/>
                                        </p:tgtEl>
                                        <p:attrNameLst>
                                          <p:attrName>ppt_y</p:attrName>
                                        </p:attrNameLst>
                                      </p:cBhvr>
                                      <p:tavLst>
                                        <p:tav tm="0">
                                          <p:val>
                                            <p:strVal val="#ppt_y-#ppt_h/2"/>
                                          </p:val>
                                        </p:tav>
                                        <p:tav tm="100000">
                                          <p:val>
                                            <p:strVal val="#ppt_y"/>
                                          </p:val>
                                        </p:tav>
                                      </p:tavLst>
                                    </p:anim>
                                    <p:anim calcmode="lin" valueType="num">
                                      <p:cBhvr>
                                        <p:cTn id="16" dur="500" fill="hold"/>
                                        <p:tgtEl>
                                          <p:spTgt spid="99331"/>
                                        </p:tgtEl>
                                        <p:attrNameLst>
                                          <p:attrName>ppt_w</p:attrName>
                                        </p:attrNameLst>
                                      </p:cBhvr>
                                      <p:tavLst>
                                        <p:tav tm="0">
                                          <p:val>
                                            <p:strVal val="#ppt_w"/>
                                          </p:val>
                                        </p:tav>
                                        <p:tav tm="100000">
                                          <p:val>
                                            <p:strVal val="#ppt_w"/>
                                          </p:val>
                                        </p:tav>
                                      </p:tavLst>
                                    </p:anim>
                                    <p:anim calcmode="lin" valueType="num">
                                      <p:cBhvr>
                                        <p:cTn id="17" dur="500" fill="hold"/>
                                        <p:tgtEl>
                                          <p:spTgt spid="99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P spid="9933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ChangeArrowheads="1"/>
          </p:cNvSpPr>
          <p:nvPr/>
        </p:nvSpPr>
        <p:spPr bwMode="auto">
          <a:xfrm>
            <a:off x="611188" y="928670"/>
            <a:ext cx="7850187" cy="5072098"/>
          </a:xfrm>
          <a:prstGeom prst="rect">
            <a:avLst/>
          </a:prstGeom>
          <a:noFill/>
          <a:ln w="9525">
            <a:noFill/>
            <a:miter lim="800000"/>
            <a:headEnd/>
            <a:tailEnd/>
          </a:ln>
        </p:spPr>
        <p:txBody>
          <a:bodyPr/>
          <a:lstStyle/>
          <a:p>
            <a:pPr marL="342900" indent="-342900">
              <a:spcBef>
                <a:spcPct val="0"/>
              </a:spcBef>
            </a:pPr>
            <a:endParaRPr lang="en-GB" sz="2800" dirty="0" smtClean="0"/>
          </a:p>
          <a:p>
            <a:pPr marL="342900" indent="-342900">
              <a:spcBef>
                <a:spcPct val="0"/>
              </a:spcBef>
              <a:buFontTx/>
              <a:buChar char="•"/>
            </a:pPr>
            <a:r>
              <a:rPr lang="en-GB" sz="2800" dirty="0" smtClean="0"/>
              <a:t>In the six years to mid-2015, just over 3m International migrants came to England for 1 year+. Similarly 1.7m left.</a:t>
            </a:r>
          </a:p>
          <a:p>
            <a:pPr marL="342900" indent="-342900">
              <a:spcBef>
                <a:spcPct val="0"/>
              </a:spcBef>
              <a:buFontTx/>
              <a:buChar char="•"/>
            </a:pPr>
            <a:r>
              <a:rPr lang="en-GB" sz="2800" dirty="0" smtClean="0"/>
              <a:t>As a result, avg. growth= 220,000 per year.  </a:t>
            </a:r>
          </a:p>
          <a:p>
            <a:pPr marL="342900" indent="-342900">
              <a:spcBef>
                <a:spcPct val="0"/>
              </a:spcBef>
              <a:buFontTx/>
              <a:buChar char="•"/>
            </a:pPr>
            <a:r>
              <a:rPr lang="en-GB" sz="2800" dirty="0" smtClean="0"/>
              <a:t>But ONS assume that this will be 170,000, after 2020. This is at least questionable for a Principal projection.</a:t>
            </a:r>
          </a:p>
          <a:p>
            <a:pPr marL="342900" indent="-342900">
              <a:spcBef>
                <a:spcPct val="0"/>
              </a:spcBef>
              <a:buFontTx/>
              <a:buChar char="•"/>
            </a:pPr>
            <a:r>
              <a:rPr lang="en-GB" sz="2800" dirty="0" smtClean="0"/>
              <a:t>TWRI use the average over six years.</a:t>
            </a:r>
          </a:p>
          <a:p>
            <a:pPr marL="342900" indent="-342900">
              <a:spcBef>
                <a:spcPct val="0"/>
              </a:spcBef>
              <a:buFontTx/>
              <a:buChar char="•"/>
            </a:pPr>
            <a:r>
              <a:rPr lang="en-GB" sz="2800" dirty="0" smtClean="0"/>
              <a:t>However, because of a </a:t>
            </a:r>
            <a:r>
              <a:rPr lang="en-GB" sz="2800" b="1" i="1" u="sng" dirty="0" smtClean="0"/>
              <a:t>reduction</a:t>
            </a:r>
            <a:r>
              <a:rPr lang="en-GB" sz="2800" dirty="0" smtClean="0"/>
              <a:t> in </a:t>
            </a:r>
            <a:r>
              <a:rPr lang="en-GB" sz="2800" b="1" i="1" u="sng" dirty="0" smtClean="0"/>
              <a:t>improved</a:t>
            </a:r>
            <a:r>
              <a:rPr lang="en-GB" sz="2800" b="1" u="sng" dirty="0" smtClean="0"/>
              <a:t> life expectancy</a:t>
            </a:r>
            <a:r>
              <a:rPr lang="en-GB" sz="2800" dirty="0" smtClean="0"/>
              <a:t>, like ONS, this still leads to </a:t>
            </a:r>
            <a:r>
              <a:rPr lang="en-GB" sz="2800" b="1" u="sng" dirty="0" smtClean="0"/>
              <a:t>63.57m</a:t>
            </a:r>
            <a:r>
              <a:rPr lang="en-GB" sz="2800" dirty="0" smtClean="0"/>
              <a:t> for 2040.</a:t>
            </a:r>
          </a:p>
        </p:txBody>
      </p:sp>
      <p:sp>
        <p:nvSpPr>
          <p:cNvPr id="99332" name="Rectangle 4"/>
          <p:cNvSpPr>
            <a:spLocks noChangeArrowheads="1"/>
          </p:cNvSpPr>
          <p:nvPr/>
        </p:nvSpPr>
        <p:spPr bwMode="auto">
          <a:xfrm>
            <a:off x="395288" y="692150"/>
            <a:ext cx="7772400" cy="533400"/>
          </a:xfrm>
          <a:prstGeom prst="rect">
            <a:avLst/>
          </a:prstGeom>
          <a:noFill/>
          <a:ln w="9525">
            <a:noFill/>
            <a:miter lim="800000"/>
            <a:headEnd/>
            <a:tailEnd/>
          </a:ln>
        </p:spPr>
        <p:txBody>
          <a:bodyPr anchor="ctr"/>
          <a:lstStyle/>
          <a:p>
            <a:pPr algn="ctr">
              <a:spcBef>
                <a:spcPct val="0"/>
              </a:spcBef>
            </a:pPr>
            <a:r>
              <a:rPr lang="en-GB" sz="3200" b="1" dirty="0" smtClean="0">
                <a:solidFill>
                  <a:srgbClr val="0070C0"/>
                </a:solidFill>
              </a:rPr>
              <a:t>International Migration</a:t>
            </a:r>
            <a:endParaRPr lang="en-GB" sz="3200" b="1" dirty="0">
              <a:solidFill>
                <a:srgbClr val="0070C0"/>
              </a:solidFill>
            </a:endParaRPr>
          </a:p>
        </p:txBody>
      </p:sp>
      <p:sp>
        <p:nvSpPr>
          <p:cNvPr id="15364" name="TextBox 3"/>
          <p:cNvSpPr txBox="1">
            <a:spLocks noChangeArrowheads="1"/>
          </p:cNvSpPr>
          <p:nvPr/>
        </p:nvSpPr>
        <p:spPr bwMode="auto">
          <a:xfrm>
            <a:off x="0" y="0"/>
            <a:ext cx="3571868" cy="369332"/>
          </a:xfrm>
          <a:prstGeom prst="rect">
            <a:avLst/>
          </a:prstGeom>
          <a:solidFill>
            <a:schemeClr val="bg1"/>
          </a:solidFill>
          <a:ln w="9525">
            <a:noFill/>
            <a:miter lim="800000"/>
            <a:headEnd/>
            <a:tailEnd/>
          </a:ln>
        </p:spPr>
        <p:txBody>
          <a:bodyPr wrap="square">
            <a:spAutoFit/>
          </a:bodyPr>
          <a:lstStyle/>
          <a:p>
            <a:r>
              <a:rPr lang="en-US" sz="1800" dirty="0" smtClean="0"/>
              <a:t>Population projections</a:t>
            </a:r>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 calcmode="lin" valueType="num">
                                      <p:cBhvr>
                                        <p:cTn id="7" dur="500" fill="hold"/>
                                        <p:tgtEl>
                                          <p:spTgt spid="99332"/>
                                        </p:tgtEl>
                                        <p:attrNameLst>
                                          <p:attrName>ppt_x</p:attrName>
                                        </p:attrNameLst>
                                      </p:cBhvr>
                                      <p:tavLst>
                                        <p:tav tm="0">
                                          <p:val>
                                            <p:strVal val="#ppt_x"/>
                                          </p:val>
                                        </p:tav>
                                        <p:tav tm="100000">
                                          <p:val>
                                            <p:strVal val="#ppt_x"/>
                                          </p:val>
                                        </p:tav>
                                      </p:tavLst>
                                    </p:anim>
                                    <p:anim calcmode="lin" valueType="num">
                                      <p:cBhvr>
                                        <p:cTn id="8" dur="500" fill="hold"/>
                                        <p:tgtEl>
                                          <p:spTgt spid="99332"/>
                                        </p:tgtEl>
                                        <p:attrNameLst>
                                          <p:attrName>ppt_y</p:attrName>
                                        </p:attrNameLst>
                                      </p:cBhvr>
                                      <p:tavLst>
                                        <p:tav tm="0">
                                          <p:val>
                                            <p:strVal val="#ppt_y-#ppt_h/2"/>
                                          </p:val>
                                        </p:tav>
                                        <p:tav tm="100000">
                                          <p:val>
                                            <p:strVal val="#ppt_y"/>
                                          </p:val>
                                        </p:tav>
                                      </p:tavLst>
                                    </p:anim>
                                    <p:anim calcmode="lin" valueType="num">
                                      <p:cBhvr>
                                        <p:cTn id="9" dur="500" fill="hold"/>
                                        <p:tgtEl>
                                          <p:spTgt spid="99332"/>
                                        </p:tgtEl>
                                        <p:attrNameLst>
                                          <p:attrName>ppt_w</p:attrName>
                                        </p:attrNameLst>
                                      </p:cBhvr>
                                      <p:tavLst>
                                        <p:tav tm="0">
                                          <p:val>
                                            <p:strVal val="#ppt_w"/>
                                          </p:val>
                                        </p:tav>
                                        <p:tav tm="100000">
                                          <p:val>
                                            <p:strVal val="#ppt_w"/>
                                          </p:val>
                                        </p:tav>
                                      </p:tavLst>
                                    </p:anim>
                                    <p:anim calcmode="lin" valueType="num">
                                      <p:cBhvr>
                                        <p:cTn id="10" dur="500" fill="hold"/>
                                        <p:tgtEl>
                                          <p:spTgt spid="9933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99331"/>
                                        </p:tgtEl>
                                        <p:attrNameLst>
                                          <p:attrName>style.visibility</p:attrName>
                                        </p:attrNameLst>
                                      </p:cBhvr>
                                      <p:to>
                                        <p:strVal val="visible"/>
                                      </p:to>
                                    </p:set>
                                    <p:anim calcmode="lin" valueType="num">
                                      <p:cBhvr>
                                        <p:cTn id="14" dur="500" fill="hold"/>
                                        <p:tgtEl>
                                          <p:spTgt spid="99331"/>
                                        </p:tgtEl>
                                        <p:attrNameLst>
                                          <p:attrName>ppt_x</p:attrName>
                                        </p:attrNameLst>
                                      </p:cBhvr>
                                      <p:tavLst>
                                        <p:tav tm="0">
                                          <p:val>
                                            <p:strVal val="#ppt_x"/>
                                          </p:val>
                                        </p:tav>
                                        <p:tav tm="100000">
                                          <p:val>
                                            <p:strVal val="#ppt_x"/>
                                          </p:val>
                                        </p:tav>
                                      </p:tavLst>
                                    </p:anim>
                                    <p:anim calcmode="lin" valueType="num">
                                      <p:cBhvr>
                                        <p:cTn id="15" dur="500" fill="hold"/>
                                        <p:tgtEl>
                                          <p:spTgt spid="99331"/>
                                        </p:tgtEl>
                                        <p:attrNameLst>
                                          <p:attrName>ppt_y</p:attrName>
                                        </p:attrNameLst>
                                      </p:cBhvr>
                                      <p:tavLst>
                                        <p:tav tm="0">
                                          <p:val>
                                            <p:strVal val="#ppt_y-#ppt_h/2"/>
                                          </p:val>
                                        </p:tav>
                                        <p:tav tm="100000">
                                          <p:val>
                                            <p:strVal val="#ppt_y"/>
                                          </p:val>
                                        </p:tav>
                                      </p:tavLst>
                                    </p:anim>
                                    <p:anim calcmode="lin" valueType="num">
                                      <p:cBhvr>
                                        <p:cTn id="16" dur="500" fill="hold"/>
                                        <p:tgtEl>
                                          <p:spTgt spid="99331"/>
                                        </p:tgtEl>
                                        <p:attrNameLst>
                                          <p:attrName>ppt_w</p:attrName>
                                        </p:attrNameLst>
                                      </p:cBhvr>
                                      <p:tavLst>
                                        <p:tav tm="0">
                                          <p:val>
                                            <p:strVal val="#ppt_w"/>
                                          </p:val>
                                        </p:tav>
                                        <p:tav tm="100000">
                                          <p:val>
                                            <p:strVal val="#ppt_w"/>
                                          </p:val>
                                        </p:tav>
                                      </p:tavLst>
                                    </p:anim>
                                    <p:anim calcmode="lin" valueType="num">
                                      <p:cBhvr>
                                        <p:cTn id="17" dur="500" fill="hold"/>
                                        <p:tgtEl>
                                          <p:spTgt spid="99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P spid="99332"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Tx/>
          <a:buSzTx/>
          <a:buFontTx/>
          <a:buNone/>
          <a:tabLst/>
          <a:defRPr kumimoji="0" lang="en-US" sz="2400" b="0" i="0" u="none" strike="noStrike" cap="none" normalizeH="0" baseline="0" smtClean="0">
            <a:ln>
              <a:noFill/>
            </a:ln>
            <a:solidFill>
              <a:srgbClr val="000099"/>
            </a:solidFill>
            <a:effectLst/>
            <a:latin typeface="Arial Rounded MT Bold"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Tx/>
          <a:buSzTx/>
          <a:buFontTx/>
          <a:buNone/>
          <a:tabLst/>
          <a:defRPr kumimoji="0" lang="en-US" sz="2400" b="0" i="0" u="none" strike="noStrike" cap="none" normalizeH="0" baseline="0" smtClean="0">
            <a:ln>
              <a:noFill/>
            </a:ln>
            <a:solidFill>
              <a:srgbClr val="000099"/>
            </a:solidFill>
            <a:effectLst/>
            <a:latin typeface="Arial Rounded MT Bold"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13470</TotalTime>
  <Words>2625</Words>
  <Application>Microsoft Office PowerPoint</Application>
  <PresentationFormat>On-screen Show (4:3)</PresentationFormat>
  <Paragraphs>785</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 Rounded MT Bold</vt:lpstr>
      <vt:lpstr>Calibri</vt:lpstr>
      <vt:lpstr>Franklin Gothic Medium</vt:lpstr>
      <vt:lpstr>Times New Roman</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Newcastle City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hd</dc:creator>
  <cp:lastModifiedBy>kadhem</cp:lastModifiedBy>
  <cp:revision>959</cp:revision>
  <cp:lastPrinted>2016-10-31T13:40:24Z</cp:lastPrinted>
  <dcterms:created xsi:type="dcterms:W3CDTF">2002-07-31T09:51:53Z</dcterms:created>
  <dcterms:modified xsi:type="dcterms:W3CDTF">2016-11-02T10:43:27Z</dcterms:modified>
</cp:coreProperties>
</file>