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83" r:id="rId5"/>
    <p:sldId id="261" r:id="rId6"/>
    <p:sldId id="277" r:id="rId7"/>
    <p:sldId id="279" r:id="rId8"/>
    <p:sldId id="262" r:id="rId9"/>
    <p:sldId id="265" r:id="rId10"/>
    <p:sldId id="276" r:id="rId11"/>
    <p:sldId id="274" r:id="rId12"/>
    <p:sldId id="275" r:id="rId13"/>
    <p:sldId id="281" r:id="rId14"/>
    <p:sldId id="284" r:id="rId15"/>
    <p:sldId id="285" r:id="rId16"/>
    <p:sldId id="28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4C49"/>
    <a:srgbClr val="C6605E"/>
    <a:srgbClr val="F6FF8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80098" autoAdjust="0"/>
  </p:normalViewPr>
  <p:slideViewPr>
    <p:cSldViewPr>
      <p:cViewPr>
        <p:scale>
          <a:sx n="70" d="100"/>
          <a:sy n="70" d="100"/>
        </p:scale>
        <p:origin x="-594" y="144"/>
      </p:cViewPr>
      <p:guideLst>
        <p:guide orient="horz" pos="2160"/>
        <p:guide pos="1066"/>
      </p:guideLst>
    </p:cSldViewPr>
  </p:slideViewPr>
  <p:outlineViewPr>
    <p:cViewPr>
      <p:scale>
        <a:sx n="33" d="100"/>
        <a:sy n="33" d="100"/>
      </p:scale>
      <p:origin x="18" y="118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2EFDE-9EBB-4162-8D40-652F992328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AF11-9F1D-4A7D-9606-5482268D36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048706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AF11-9F1D-4A7D-9606-5482268D365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AF11-9F1D-4A7D-9606-5482268D365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9483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AF11-9F1D-4A7D-9606-5482268D365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87460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AF11-9F1D-4A7D-9606-5482268D365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4142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DEAB88DE-3ED1-4684-8721-E94BD2D2A0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3636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8DE-3ED1-4684-8721-E94BD2D2A0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5431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8DE-3ED1-4684-8721-E94BD2D2A0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8273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8DE-3ED1-4684-8721-E94BD2D2A0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0715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8DE-3ED1-4684-8721-E94BD2D2A0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3808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063879" y="1008112"/>
            <a:ext cx="1075569" cy="587727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144000" tIns="1080000" rtlCol="0" anchor="ctr" anchorCtr="0"/>
          <a:lstStyle/>
          <a:p>
            <a:pPr algn="l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848872" cy="792088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7848872" cy="56166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525344"/>
            <a:ext cx="82758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3719C-EB47-4C06-9D2C-8E95200479A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3" descr="yhpho_header_logo"/>
          <p:cNvPicPr>
            <a:picLocks noChangeAspect="1" noChangeArrowheads="1"/>
          </p:cNvPicPr>
          <p:nvPr userDrawn="1"/>
        </p:nvPicPr>
        <p:blipFill>
          <a:blip r:embed="rId2" cstate="print"/>
          <a:srcRect r="75200"/>
          <a:stretch>
            <a:fillRect/>
          </a:stretch>
        </p:blipFill>
        <p:spPr bwMode="auto">
          <a:xfrm>
            <a:off x="8172400" y="188641"/>
            <a:ext cx="971600" cy="68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8063880" y="0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0" y="1008112"/>
            <a:ext cx="8063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4335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063879" y="1008112"/>
            <a:ext cx="1075569" cy="5877272"/>
          </a:xfrm>
          <a:prstGeom prst="rect">
            <a:avLst/>
          </a:prstGeom>
          <a:solidFill>
            <a:srgbClr val="BF4C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144000" tIns="1080000" rtlCol="0" anchor="ctr" anchorCtr="0"/>
          <a:lstStyle/>
          <a:p>
            <a:pPr algn="l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848872" cy="792088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90600"/>
            <a:ext cx="7848872" cy="56166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525344"/>
            <a:ext cx="82758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3719C-EB47-4C06-9D2C-8E95200479A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3" descr="yhpho_header_logo"/>
          <p:cNvPicPr>
            <a:picLocks noChangeAspect="1" noChangeArrowheads="1"/>
          </p:cNvPicPr>
          <p:nvPr userDrawn="1"/>
        </p:nvPicPr>
        <p:blipFill>
          <a:blip r:embed="rId2" cstate="print"/>
          <a:srcRect r="75200"/>
          <a:stretch>
            <a:fillRect/>
          </a:stretch>
        </p:blipFill>
        <p:spPr bwMode="auto">
          <a:xfrm>
            <a:off x="8172400" y="188641"/>
            <a:ext cx="971600" cy="68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8063880" y="0"/>
            <a:ext cx="0" cy="10081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0" y="1008112"/>
            <a:ext cx="80638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0157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480720" cy="792088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525344"/>
            <a:ext cx="82758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3719C-EB47-4C06-9D2C-8E95200479A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3" descr="yhpho_header_logo"/>
          <p:cNvPicPr>
            <a:picLocks noChangeAspect="1" noChangeArrowheads="1"/>
          </p:cNvPicPr>
          <p:nvPr userDrawn="1"/>
        </p:nvPicPr>
        <p:blipFill>
          <a:blip r:embed="rId2" cstate="print"/>
          <a:srcRect r="75200"/>
          <a:stretch>
            <a:fillRect/>
          </a:stretch>
        </p:blipFill>
        <p:spPr bwMode="auto">
          <a:xfrm>
            <a:off x="8172400" y="188641"/>
            <a:ext cx="971600" cy="68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165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8DE-3ED1-4684-8721-E94BD2D2A0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8358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8DE-3ED1-4684-8721-E94BD2D2A0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6047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8DE-3ED1-4684-8721-E94BD2D2A0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3401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8DE-3ED1-4684-8721-E94BD2D2A0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4084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8DE-3ED1-4684-8721-E94BD2D2A0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0536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88DE-3ED1-4684-8721-E94BD2D2A0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7637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1" y="1268760"/>
            <a:ext cx="8496943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'Opportunities and challenges of the 2011 Census'</a:t>
            </a:r>
            <a:endParaRPr lang="en-GB" sz="3600" b="1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640" y="4725144"/>
            <a:ext cx="6400800" cy="136815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Jake Abbas</a:t>
            </a:r>
          </a:p>
          <a:p>
            <a:pPr algn="r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Deputy Director</a:t>
            </a:r>
          </a:p>
          <a:p>
            <a:pPr algn="r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Yorkshire and Humber Public health Observatory</a:t>
            </a:r>
          </a:p>
          <a:p>
            <a:pPr algn="r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Yorkshire and Humber Quality Observatory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3" descr="yhpho_header_logo"/>
          <p:cNvPicPr>
            <a:picLocks noChangeAspect="1" noChangeArrowheads="1"/>
          </p:cNvPicPr>
          <p:nvPr/>
        </p:nvPicPr>
        <p:blipFill>
          <a:blip r:embed="rId3" cstate="print"/>
          <a:srcRect r="75200"/>
          <a:stretch>
            <a:fillRect/>
          </a:stretch>
        </p:blipFill>
        <p:spPr bwMode="auto">
          <a:xfrm>
            <a:off x="179511" y="116632"/>
            <a:ext cx="132260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23528" y="2852936"/>
            <a:ext cx="8064896" cy="0"/>
          </a:xfrm>
          <a:prstGeom prst="line">
            <a:avLst/>
          </a:prstGeom>
          <a:ln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79512" y="2996952"/>
            <a:ext cx="849694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i="1" dirty="0" smtClean="0">
                <a:solidFill>
                  <a:srgbClr val="BF4C49"/>
                </a:solidFill>
              </a:rPr>
              <a:t>Health Sector</a:t>
            </a:r>
            <a:endParaRPr lang="en-GB" sz="3600" b="1" i="1" dirty="0">
              <a:solidFill>
                <a:srgbClr val="BF4C49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8DE-3ED1-4684-8721-E94BD2D2A0E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44806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20497"/>
            <a:ext cx="3600000" cy="340870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499992" y="5229200"/>
            <a:ext cx="3456384" cy="430887"/>
            <a:chOff x="5436096" y="3717032"/>
            <a:chExt cx="3456384" cy="430887"/>
          </a:xfrm>
        </p:grpSpPr>
        <p:sp>
          <p:nvSpPr>
            <p:cNvPr id="4" name="Rectangle 3"/>
            <p:cNvSpPr/>
            <p:nvPr/>
          </p:nvSpPr>
          <p:spPr>
            <a:xfrm>
              <a:off x="5436096" y="3775939"/>
              <a:ext cx="199736" cy="1571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07972" y="3717032"/>
              <a:ext cx="32845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Estimated CCG based on practice dominant in any LSOA</a:t>
              </a:r>
              <a:endParaRPr lang="en-GB" sz="11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16280" y="5662409"/>
            <a:ext cx="3440096" cy="430887"/>
            <a:chOff x="5452384" y="4149080"/>
            <a:chExt cx="3440096" cy="43088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452384" y="4293096"/>
              <a:ext cx="199736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607972" y="4149080"/>
              <a:ext cx="32845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Current LSOA based CCG boundary from the Commissioning board website</a:t>
              </a:r>
              <a:endParaRPr lang="en-GB" sz="11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0" y="6119718"/>
            <a:ext cx="3384376" cy="261610"/>
            <a:chOff x="5508104" y="4582289"/>
            <a:chExt cx="3384376" cy="261610"/>
          </a:xfrm>
        </p:grpSpPr>
        <p:sp>
          <p:nvSpPr>
            <p:cNvPr id="12" name="Diamond 11"/>
            <p:cNvSpPr/>
            <p:nvPr/>
          </p:nvSpPr>
          <p:spPr>
            <a:xfrm>
              <a:off x="5508104" y="4653136"/>
              <a:ext cx="144016" cy="144016"/>
            </a:xfrm>
            <a:prstGeom prst="diamond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07972" y="4582289"/>
              <a:ext cx="32845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Practices</a:t>
              </a:r>
              <a:endParaRPr lang="en-GB" sz="11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0" y="6407750"/>
            <a:ext cx="3384376" cy="261610"/>
            <a:chOff x="5508104" y="5014337"/>
            <a:chExt cx="3384376" cy="261610"/>
          </a:xfrm>
        </p:grpSpPr>
        <p:sp>
          <p:nvSpPr>
            <p:cNvPr id="14" name="TextBox 13"/>
            <p:cNvSpPr txBox="1"/>
            <p:nvPr/>
          </p:nvSpPr>
          <p:spPr>
            <a:xfrm>
              <a:off x="5607972" y="5014337"/>
              <a:ext cx="32845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Practices allotted to this CCG</a:t>
              </a:r>
              <a:endParaRPr lang="en-GB" sz="11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5508104" y="5085184"/>
              <a:ext cx="144016" cy="144016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48000"/>
                    </a14:imgEffect>
                    <a14:imgEffect>
                      <a14:brightnessContrast bright="-15000" contrast="4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4" y="1844824"/>
            <a:ext cx="3990924" cy="492087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33239" y="1506270"/>
            <a:ext cx="1552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Bradford City CCG</a:t>
            </a:r>
            <a:endParaRPr lang="en-GB" sz="1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6864" cy="792088"/>
          </a:xfrm>
        </p:spPr>
        <p:txBody>
          <a:bodyPr>
            <a:noAutofit/>
          </a:bodyPr>
          <a:lstStyle/>
          <a:p>
            <a:r>
              <a:rPr lang="en-GB" sz="2800" dirty="0"/>
              <a:t>Live </a:t>
            </a:r>
            <a:r>
              <a:rPr lang="en-GB" sz="2800" dirty="0" smtClean="0"/>
              <a:t>issues…Mapping CCG boundaries – registered and resident populations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7848872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Clinical Commissioning Groups (CCGs</a:t>
            </a:r>
            <a:r>
              <a:rPr lang="en-GB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Northern </a:t>
            </a:r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England, CCGs</a:t>
            </a:r>
            <a:endParaRPr lang="en-GB" sz="16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19C-EB47-4C06-9D2C-8E95200479A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98673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6750"/>
            <a:ext cx="7989106" cy="5647645"/>
          </a:xfrm>
          <a:prstGeom prst="rect">
            <a:avLst/>
          </a:prstGeom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0711"/>
            <a:ext cx="3657342" cy="2380617"/>
          </a:xfrm>
          <a:prstGeom prst="rect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1"/>
            <a:ext cx="2448272" cy="2726144"/>
          </a:xfrm>
          <a:prstGeom prst="rect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09" y="116632"/>
            <a:ext cx="7848872" cy="792088"/>
          </a:xfrm>
        </p:spPr>
        <p:txBody>
          <a:bodyPr>
            <a:normAutofit/>
          </a:bodyPr>
          <a:lstStyle/>
          <a:p>
            <a:r>
              <a:rPr lang="en-GB" dirty="0"/>
              <a:t>Live </a:t>
            </a:r>
            <a:r>
              <a:rPr lang="en-GB" dirty="0" smtClean="0"/>
              <a:t>issues…Why LSOA boundary changes are important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19C-EB47-4C06-9D2C-8E95200479A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37466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Live </a:t>
            </a:r>
            <a:r>
              <a:rPr lang="en-GB" sz="2800" dirty="0" smtClean="0"/>
              <a:t>issues…Implications of boundary changes 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1340768"/>
            <a:ext cx="7848872" cy="532859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Definitions of CCG boundaries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Small-area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datasets may be affected, especially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time-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series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data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Any calculations that rely on LSOA data will be affected, which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include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the index of deprivation. This will have a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knock-on effect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for calculation of indicators that use the index of deprivation such as the slope indices of deprivation.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19C-EB47-4C06-9D2C-8E95200479A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52075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Looking ahead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7848872" cy="518457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National products through PHE</a:t>
            </a:r>
          </a:p>
          <a:p>
            <a:r>
              <a:rPr lang="en-GB" sz="2800" dirty="0" smtClean="0"/>
              <a:t>Other local partners – e.g. provider Trusts</a:t>
            </a:r>
          </a:p>
          <a:p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19C-EB47-4C06-9D2C-8E95200479A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76607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Completed_Work\GIS\Mapping work\Trusts\Leeds trust catchment with 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200000" cy="5095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Looking ahead – profiling acute trust catchments</a:t>
            </a: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19C-EB47-4C06-9D2C-8E95200479A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49651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Looking ahead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7848872" cy="518457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National products through PHE</a:t>
            </a:r>
          </a:p>
          <a:p>
            <a:r>
              <a:rPr lang="en-GB" sz="2800" dirty="0" smtClean="0"/>
              <a:t>Other local partners – e.g. provider Trusts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2420888"/>
            <a:ext cx="784887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2420888"/>
            <a:ext cx="784887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Opportunities for more joined up local intelligence and analysis support?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19C-EB47-4C06-9D2C-8E95200479A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5764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1" y="1268760"/>
            <a:ext cx="8496943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'Opportunities and challenges of the 2011 Census'</a:t>
            </a:r>
            <a:endParaRPr lang="en-GB" sz="36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640" y="4725144"/>
            <a:ext cx="6400800" cy="136815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Jake Abbas</a:t>
            </a:r>
          </a:p>
          <a:p>
            <a:pPr algn="r"/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Deputy Director</a:t>
            </a:r>
          </a:p>
          <a:p>
            <a:pPr algn="r"/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Yorkshire and Humber Public health Observatory</a:t>
            </a:r>
          </a:p>
          <a:p>
            <a:pPr algn="r"/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Yorkshire and Humber Quality Observatory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3" descr="yhpho_header_logo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75200"/>
          <a:stretch>
            <a:fillRect/>
          </a:stretch>
        </p:blipFill>
        <p:spPr bwMode="auto">
          <a:xfrm>
            <a:off x="165656" y="116632"/>
            <a:ext cx="132260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23528" y="2852936"/>
            <a:ext cx="8064896" cy="0"/>
          </a:xfrm>
          <a:prstGeom prst="line">
            <a:avLst/>
          </a:prstGeom>
          <a:ln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79512" y="2996952"/>
            <a:ext cx="849694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i="1" dirty="0" smtClean="0">
                <a:solidFill>
                  <a:schemeClr val="bg1">
                    <a:lumMod val="75000"/>
                  </a:schemeClr>
                </a:solidFill>
              </a:rPr>
              <a:t>Health Sector</a:t>
            </a:r>
            <a:endParaRPr lang="en-GB" sz="3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88DE-3ED1-4684-8721-E94BD2D2A0E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63493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Contents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7848872" cy="5400600"/>
          </a:xfrm>
        </p:spPr>
        <p:txBody>
          <a:bodyPr>
            <a:noAutofit/>
          </a:bodyPr>
          <a:lstStyle/>
          <a:p>
            <a:r>
              <a:rPr lang="en-GB" sz="2800" dirty="0" smtClean="0"/>
              <a:t>Background and context</a:t>
            </a:r>
          </a:p>
          <a:p>
            <a:r>
              <a:rPr lang="en-GB" sz="2800" dirty="0" smtClean="0"/>
              <a:t>Using the Census in the health sector</a:t>
            </a:r>
          </a:p>
          <a:p>
            <a:r>
              <a:rPr lang="en-GB" sz="2800" dirty="0" smtClean="0"/>
              <a:t>Some of our outputs </a:t>
            </a:r>
          </a:p>
          <a:p>
            <a:r>
              <a:rPr lang="en-GB" sz="2800" dirty="0" smtClean="0"/>
              <a:t>Live issues and challenges</a:t>
            </a:r>
          </a:p>
          <a:p>
            <a:r>
              <a:rPr lang="en-GB" sz="2800" dirty="0" smtClean="0"/>
              <a:t>Looking ahead</a:t>
            </a:r>
          </a:p>
          <a:p>
            <a:pPr lvl="1"/>
            <a:endParaRPr lang="en-GB" sz="2800" dirty="0" smtClean="0"/>
          </a:p>
          <a:p>
            <a:pPr marL="857250" lvl="1" indent="-457200">
              <a:buFont typeface="+mj-lt"/>
              <a:buAutoNum type="arabicPeriod"/>
            </a:pPr>
            <a:endParaRPr lang="en-GB" sz="2800" dirty="0" smtClean="0"/>
          </a:p>
          <a:p>
            <a:pPr marL="857250" lvl="1" indent="-457200">
              <a:buFont typeface="+mj-lt"/>
              <a:buAutoNum type="arabicPeriod"/>
            </a:pPr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63880" y="1268760"/>
            <a:ext cx="1080120" cy="5256584"/>
          </a:xfrm>
          <a:prstGeom prst="rect">
            <a:avLst/>
          </a:prstGeom>
        </p:spPr>
        <p:txBody>
          <a:bodyPr vert="vert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Contents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19C-EB47-4C06-9D2C-8E95200479A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88192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848872" cy="79208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Public Health England structure – from April 2013</a:t>
            </a:r>
            <a:endParaRPr lang="en-GB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170662" cy="546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19C-EB47-4C06-9D2C-8E95200479A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25844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46" y="0"/>
            <a:ext cx="48530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2808312" cy="792088"/>
          </a:xfrm>
        </p:spPr>
        <p:txBody>
          <a:bodyPr>
            <a:noAutofit/>
          </a:bodyPr>
          <a:lstStyle/>
          <a:p>
            <a:r>
              <a:rPr lang="en-GB" b="1" dirty="0" smtClean="0"/>
              <a:t>NHS Commissioning Board Structure</a:t>
            </a:r>
            <a:endParaRPr lang="en-GB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19C-EB47-4C06-9D2C-8E95200479A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07610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800" dirty="0" smtClean="0"/>
              <a:t>Health Intelligence functions from April 2013 </a:t>
            </a:r>
            <a:br>
              <a:rPr lang="en-GB" sz="2800" dirty="0" smtClean="0"/>
            </a:br>
            <a:r>
              <a:rPr lang="en-GB" sz="2800" dirty="0" smtClean="0"/>
              <a:t>(public sector only) 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484784"/>
            <a:ext cx="4032448" cy="5184576"/>
          </a:xfrm>
        </p:spPr>
        <p:txBody>
          <a:bodyPr>
            <a:normAutofit/>
          </a:bodyPr>
          <a:lstStyle/>
          <a:p>
            <a:r>
              <a:rPr lang="en-GB" sz="2400" dirty="0"/>
              <a:t>Local Authorities (incl. PH)</a:t>
            </a:r>
          </a:p>
          <a:p>
            <a:r>
              <a:rPr lang="en-GB" sz="2400" dirty="0"/>
              <a:t>Clinical Commissioning Groups (CCGs)</a:t>
            </a:r>
          </a:p>
          <a:p>
            <a:r>
              <a:rPr lang="en-GB" sz="2400" dirty="0"/>
              <a:t>NHS Providers</a:t>
            </a:r>
          </a:p>
          <a:p>
            <a:r>
              <a:rPr lang="en-GB" sz="2400" dirty="0" smtClean="0"/>
              <a:t>Commissioning </a:t>
            </a:r>
            <a:r>
              <a:rPr lang="en-GB" sz="2400" dirty="0"/>
              <a:t>Support Services</a:t>
            </a:r>
          </a:p>
          <a:p>
            <a:r>
              <a:rPr lang="en-GB" sz="2400" dirty="0"/>
              <a:t>NHSCB – national, regional, local</a:t>
            </a:r>
          </a:p>
          <a:p>
            <a:r>
              <a:rPr lang="en-GB" sz="2400" dirty="0" smtClean="0"/>
              <a:t>PHE Evidence and intelligence teams (PHOs, HPA, Cancer registries, NTA, NDTMS, QARCs)</a:t>
            </a:r>
          </a:p>
          <a:p>
            <a:endParaRPr lang="en-GB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4285105" y="1556792"/>
            <a:ext cx="3600400" cy="4248472"/>
            <a:chOff x="3419872" y="1772816"/>
            <a:chExt cx="3600400" cy="4248472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5194620" y="3933056"/>
              <a:ext cx="0" cy="419186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5220072" y="4149080"/>
              <a:ext cx="289754" cy="164498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220072" y="4509120"/>
              <a:ext cx="283418" cy="170411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5186136" y="4595033"/>
              <a:ext cx="0" cy="346135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724128" y="5517232"/>
              <a:ext cx="576064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788024" y="5517232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Arc 73"/>
            <p:cNvSpPr/>
            <p:nvPr/>
          </p:nvSpPr>
          <p:spPr>
            <a:xfrm rot="10800000">
              <a:off x="4021025" y="3922824"/>
              <a:ext cx="679911" cy="545036"/>
            </a:xfrm>
            <a:prstGeom prst="arc">
              <a:avLst>
                <a:gd name="adj1" fmla="val 4936015"/>
                <a:gd name="adj2" fmla="val 115773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Arc 77"/>
            <p:cNvSpPr/>
            <p:nvPr/>
          </p:nvSpPr>
          <p:spPr>
            <a:xfrm rot="16200000">
              <a:off x="4047928" y="4144296"/>
              <a:ext cx="632047" cy="673974"/>
            </a:xfrm>
            <a:prstGeom prst="arc">
              <a:avLst>
                <a:gd name="adj1" fmla="val 4936015"/>
                <a:gd name="adj2" fmla="val 115773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Arc 78"/>
            <p:cNvSpPr/>
            <p:nvPr/>
          </p:nvSpPr>
          <p:spPr>
            <a:xfrm flipH="1">
              <a:off x="5220072" y="2924944"/>
              <a:ext cx="857973" cy="2518558"/>
            </a:xfrm>
            <a:prstGeom prst="arc">
              <a:avLst>
                <a:gd name="adj1" fmla="val 4936015"/>
                <a:gd name="adj2" fmla="val 1626786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Arc 79"/>
            <p:cNvSpPr/>
            <p:nvPr/>
          </p:nvSpPr>
          <p:spPr>
            <a:xfrm>
              <a:off x="3932838" y="2924944"/>
              <a:ext cx="857973" cy="2518558"/>
            </a:xfrm>
            <a:prstGeom prst="arc">
              <a:avLst>
                <a:gd name="adj1" fmla="val 4936015"/>
                <a:gd name="adj2" fmla="val 1626786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1" name="Diagram group"/>
            <p:cNvGrpSpPr/>
            <p:nvPr/>
          </p:nvGrpSpPr>
          <p:grpSpPr>
            <a:xfrm>
              <a:off x="4842726" y="1772816"/>
              <a:ext cx="1673490" cy="1673490"/>
              <a:chOff x="648058" y="72014"/>
              <a:chExt cx="1673490" cy="1673490"/>
            </a:xfrm>
            <a:solidFill>
              <a:srgbClr val="0070C0"/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82" name="Group 81"/>
              <p:cNvGrpSpPr/>
              <p:nvPr/>
            </p:nvGrpSpPr>
            <p:grpSpPr>
              <a:xfrm>
                <a:off x="648058" y="72014"/>
                <a:ext cx="1673490" cy="1673490"/>
                <a:chOff x="648058" y="72014"/>
                <a:chExt cx="1673490" cy="1673490"/>
              </a:xfrm>
              <a:grpFill/>
            </p:grpSpPr>
            <p:sp>
              <p:nvSpPr>
                <p:cNvPr id="83" name="Oval 82"/>
                <p:cNvSpPr/>
                <p:nvPr/>
              </p:nvSpPr>
              <p:spPr>
                <a:xfrm>
                  <a:off x="648058" y="72014"/>
                  <a:ext cx="1673490" cy="1673490"/>
                </a:xfrm>
                <a:prstGeom prst="ellipse">
                  <a:avLst/>
                </a:prstGeom>
                <a:grpFill/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6" name="Oval 4"/>
                <p:cNvSpPr/>
                <p:nvPr/>
              </p:nvSpPr>
              <p:spPr>
                <a:xfrm>
                  <a:off x="1058726" y="474449"/>
                  <a:ext cx="1017745" cy="1025978"/>
                </a:xfrm>
                <a:custGeom>
                  <a:avLst/>
                  <a:gdLst>
                    <a:gd name="connsiteX0" fmla="*/ 0 w 1183336"/>
                    <a:gd name="connsiteY0" fmla="*/ 0 h 1183336"/>
                    <a:gd name="connsiteX1" fmla="*/ 1183336 w 1183336"/>
                    <a:gd name="connsiteY1" fmla="*/ 0 h 1183336"/>
                    <a:gd name="connsiteX2" fmla="*/ 1183336 w 1183336"/>
                    <a:gd name="connsiteY2" fmla="*/ 1183336 h 1183336"/>
                    <a:gd name="connsiteX3" fmla="*/ 0 w 1183336"/>
                    <a:gd name="connsiteY3" fmla="*/ 1183336 h 1183336"/>
                    <a:gd name="connsiteX4" fmla="*/ 0 w 1183336"/>
                    <a:gd name="connsiteY4" fmla="*/ 0 h 1183336"/>
                    <a:gd name="connsiteX0" fmla="*/ 202019 w 1183336"/>
                    <a:gd name="connsiteY0" fmla="*/ 170121 h 1183336"/>
                    <a:gd name="connsiteX1" fmla="*/ 1183336 w 1183336"/>
                    <a:gd name="connsiteY1" fmla="*/ 0 h 1183336"/>
                    <a:gd name="connsiteX2" fmla="*/ 1183336 w 1183336"/>
                    <a:gd name="connsiteY2" fmla="*/ 1183336 h 1183336"/>
                    <a:gd name="connsiteX3" fmla="*/ 0 w 1183336"/>
                    <a:gd name="connsiteY3" fmla="*/ 1183336 h 1183336"/>
                    <a:gd name="connsiteX4" fmla="*/ 202019 w 1183336"/>
                    <a:gd name="connsiteY4" fmla="*/ 170121 h 1183336"/>
                    <a:gd name="connsiteX0" fmla="*/ 202019 w 1183336"/>
                    <a:gd name="connsiteY0" fmla="*/ 170121 h 1183336"/>
                    <a:gd name="connsiteX1" fmla="*/ 1026871 w 1183336"/>
                    <a:gd name="connsiteY1" fmla="*/ 183047 h 1183336"/>
                    <a:gd name="connsiteX2" fmla="*/ 1183336 w 1183336"/>
                    <a:gd name="connsiteY2" fmla="*/ 0 h 1183336"/>
                    <a:gd name="connsiteX3" fmla="*/ 1183336 w 1183336"/>
                    <a:gd name="connsiteY3" fmla="*/ 1183336 h 1183336"/>
                    <a:gd name="connsiteX4" fmla="*/ 0 w 1183336"/>
                    <a:gd name="connsiteY4" fmla="*/ 1183336 h 1183336"/>
                    <a:gd name="connsiteX5" fmla="*/ 202019 w 1183336"/>
                    <a:gd name="connsiteY5" fmla="*/ 170121 h 1183336"/>
                    <a:gd name="connsiteX0" fmla="*/ 202019 w 1183336"/>
                    <a:gd name="connsiteY0" fmla="*/ 170121 h 1183336"/>
                    <a:gd name="connsiteX1" fmla="*/ 1026871 w 1183336"/>
                    <a:gd name="connsiteY1" fmla="*/ 183047 h 1183336"/>
                    <a:gd name="connsiteX2" fmla="*/ 1183336 w 1183336"/>
                    <a:gd name="connsiteY2" fmla="*/ 0 h 1183336"/>
                    <a:gd name="connsiteX3" fmla="*/ 835485 w 1183336"/>
                    <a:gd name="connsiteY3" fmla="*/ 1076181 h 1183336"/>
                    <a:gd name="connsiteX4" fmla="*/ 1183336 w 1183336"/>
                    <a:gd name="connsiteY4" fmla="*/ 1183336 h 1183336"/>
                    <a:gd name="connsiteX5" fmla="*/ 0 w 1183336"/>
                    <a:gd name="connsiteY5" fmla="*/ 1183336 h 1183336"/>
                    <a:gd name="connsiteX6" fmla="*/ 202019 w 1183336"/>
                    <a:gd name="connsiteY6" fmla="*/ 170121 h 1183336"/>
                    <a:gd name="connsiteX0" fmla="*/ 202019 w 1183336"/>
                    <a:gd name="connsiteY0" fmla="*/ 12763 h 1025978"/>
                    <a:gd name="connsiteX1" fmla="*/ 1026871 w 1183336"/>
                    <a:gd name="connsiteY1" fmla="*/ 25689 h 1025978"/>
                    <a:gd name="connsiteX2" fmla="*/ 1023847 w 1183336"/>
                    <a:gd name="connsiteY2" fmla="*/ 129721 h 1025978"/>
                    <a:gd name="connsiteX3" fmla="*/ 835485 w 1183336"/>
                    <a:gd name="connsiteY3" fmla="*/ 918823 h 1025978"/>
                    <a:gd name="connsiteX4" fmla="*/ 1183336 w 1183336"/>
                    <a:gd name="connsiteY4" fmla="*/ 1025978 h 1025978"/>
                    <a:gd name="connsiteX5" fmla="*/ 0 w 1183336"/>
                    <a:gd name="connsiteY5" fmla="*/ 1025978 h 1025978"/>
                    <a:gd name="connsiteX6" fmla="*/ 202019 w 1183336"/>
                    <a:gd name="connsiteY6" fmla="*/ 12763 h 1025978"/>
                    <a:gd name="connsiteX0" fmla="*/ 202019 w 1183336"/>
                    <a:gd name="connsiteY0" fmla="*/ 12763 h 1025978"/>
                    <a:gd name="connsiteX1" fmla="*/ 1026871 w 1183336"/>
                    <a:gd name="connsiteY1" fmla="*/ 25689 h 1025978"/>
                    <a:gd name="connsiteX2" fmla="*/ 1023847 w 1183336"/>
                    <a:gd name="connsiteY2" fmla="*/ 129721 h 1025978"/>
                    <a:gd name="connsiteX3" fmla="*/ 835485 w 1183336"/>
                    <a:gd name="connsiteY3" fmla="*/ 918823 h 1025978"/>
                    <a:gd name="connsiteX4" fmla="*/ 1183336 w 1183336"/>
                    <a:gd name="connsiteY4" fmla="*/ 1025978 h 1025978"/>
                    <a:gd name="connsiteX5" fmla="*/ 0 w 1183336"/>
                    <a:gd name="connsiteY5" fmla="*/ 1025978 h 1025978"/>
                    <a:gd name="connsiteX6" fmla="*/ 165634 w 1183336"/>
                    <a:gd name="connsiteY6" fmla="*/ 897558 h 1025978"/>
                    <a:gd name="connsiteX7" fmla="*/ 202019 w 1183336"/>
                    <a:gd name="connsiteY7" fmla="*/ 12763 h 1025978"/>
                    <a:gd name="connsiteX0" fmla="*/ 36428 w 1017745"/>
                    <a:gd name="connsiteY0" fmla="*/ 12763 h 1025978"/>
                    <a:gd name="connsiteX1" fmla="*/ 861280 w 1017745"/>
                    <a:gd name="connsiteY1" fmla="*/ 25689 h 1025978"/>
                    <a:gd name="connsiteX2" fmla="*/ 858256 w 1017745"/>
                    <a:gd name="connsiteY2" fmla="*/ 129721 h 1025978"/>
                    <a:gd name="connsiteX3" fmla="*/ 669894 w 1017745"/>
                    <a:gd name="connsiteY3" fmla="*/ 918823 h 1025978"/>
                    <a:gd name="connsiteX4" fmla="*/ 1017745 w 1017745"/>
                    <a:gd name="connsiteY4" fmla="*/ 1025978 h 1025978"/>
                    <a:gd name="connsiteX5" fmla="*/ 68325 w 1017745"/>
                    <a:gd name="connsiteY5" fmla="*/ 919653 h 1025978"/>
                    <a:gd name="connsiteX6" fmla="*/ 43 w 1017745"/>
                    <a:gd name="connsiteY6" fmla="*/ 897558 h 1025978"/>
                    <a:gd name="connsiteX7" fmla="*/ 36428 w 1017745"/>
                    <a:gd name="connsiteY7" fmla="*/ 12763 h 1025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17745" h="1025978">
                      <a:moveTo>
                        <a:pt x="36428" y="12763"/>
                      </a:moveTo>
                      <a:cubicBezTo>
                        <a:pt x="346820" y="-36091"/>
                        <a:pt x="550888" y="74543"/>
                        <a:pt x="861280" y="25689"/>
                      </a:cubicBezTo>
                      <a:lnTo>
                        <a:pt x="858256" y="129721"/>
                      </a:lnTo>
                      <a:cubicBezTo>
                        <a:pt x="855720" y="509713"/>
                        <a:pt x="672430" y="538831"/>
                        <a:pt x="669894" y="918823"/>
                      </a:cubicBezTo>
                      <a:lnTo>
                        <a:pt x="1017745" y="1025978"/>
                      </a:lnTo>
                      <a:lnTo>
                        <a:pt x="68325" y="919653"/>
                      </a:lnTo>
                      <a:cubicBezTo>
                        <a:pt x="70373" y="905200"/>
                        <a:pt x="-2005" y="912011"/>
                        <a:pt x="43" y="897558"/>
                      </a:cubicBezTo>
                      <a:lnTo>
                        <a:pt x="36428" y="12763"/>
                      </a:lnTo>
                      <a:close/>
                    </a:path>
                  </a:pathLst>
                </a:custGeom>
                <a:grp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2000" kern="1200" dirty="0" smtClean="0"/>
                    <a:t>NHSCB National office</a:t>
                  </a:r>
                  <a:endParaRPr lang="en-GB" sz="2000" kern="1200" dirty="0"/>
                </a:p>
              </p:txBody>
            </p:sp>
          </p:grpSp>
        </p:grpSp>
        <p:grpSp>
          <p:nvGrpSpPr>
            <p:cNvPr id="87" name="Diagram group"/>
            <p:cNvGrpSpPr/>
            <p:nvPr/>
          </p:nvGrpSpPr>
          <p:grpSpPr>
            <a:xfrm>
              <a:off x="3560444" y="4361660"/>
              <a:ext cx="867540" cy="867540"/>
              <a:chOff x="1140248" y="156900"/>
              <a:chExt cx="867540" cy="867540"/>
            </a:xfrm>
            <a:solidFill>
              <a:schemeClr val="accent2">
                <a:lumMod val="75000"/>
              </a:schemeClr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88" name="Group 87"/>
              <p:cNvGrpSpPr/>
              <p:nvPr/>
            </p:nvGrpSpPr>
            <p:grpSpPr>
              <a:xfrm>
                <a:off x="1140248" y="156900"/>
                <a:ext cx="867540" cy="867540"/>
                <a:chOff x="1140248" y="156900"/>
                <a:chExt cx="867540" cy="867540"/>
              </a:xfrm>
              <a:grpFill/>
            </p:grpSpPr>
            <p:sp>
              <p:nvSpPr>
                <p:cNvPr id="90" name="Oval 89"/>
                <p:cNvSpPr/>
                <p:nvPr/>
              </p:nvSpPr>
              <p:spPr>
                <a:xfrm>
                  <a:off x="1140248" y="156900"/>
                  <a:ext cx="867540" cy="867540"/>
                </a:xfrm>
                <a:prstGeom prst="ellipse">
                  <a:avLst/>
                </a:prstGeom>
                <a:grpFill/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5" name="Oval 4"/>
                <p:cNvSpPr/>
                <p:nvPr/>
              </p:nvSpPr>
              <p:spPr>
                <a:xfrm>
                  <a:off x="1267296" y="338988"/>
                  <a:ext cx="634709" cy="507118"/>
                </a:xfrm>
                <a:custGeom>
                  <a:avLst/>
                  <a:gdLst>
                    <a:gd name="connsiteX0" fmla="*/ 0 w 613444"/>
                    <a:gd name="connsiteY0" fmla="*/ 0 h 613444"/>
                    <a:gd name="connsiteX1" fmla="*/ 613444 w 613444"/>
                    <a:gd name="connsiteY1" fmla="*/ 0 h 613444"/>
                    <a:gd name="connsiteX2" fmla="*/ 613444 w 613444"/>
                    <a:gd name="connsiteY2" fmla="*/ 613444 h 613444"/>
                    <a:gd name="connsiteX3" fmla="*/ 0 w 613444"/>
                    <a:gd name="connsiteY3" fmla="*/ 613444 h 613444"/>
                    <a:gd name="connsiteX4" fmla="*/ 0 w 613444"/>
                    <a:gd name="connsiteY4" fmla="*/ 0 h 613444"/>
                    <a:gd name="connsiteX0" fmla="*/ 0 w 634709"/>
                    <a:gd name="connsiteY0" fmla="*/ 0 h 613444"/>
                    <a:gd name="connsiteX1" fmla="*/ 613444 w 634709"/>
                    <a:gd name="connsiteY1" fmla="*/ 0 h 613444"/>
                    <a:gd name="connsiteX2" fmla="*/ 634709 w 634709"/>
                    <a:gd name="connsiteY2" fmla="*/ 507118 h 613444"/>
                    <a:gd name="connsiteX3" fmla="*/ 0 w 634709"/>
                    <a:gd name="connsiteY3" fmla="*/ 613444 h 613444"/>
                    <a:gd name="connsiteX4" fmla="*/ 0 w 634709"/>
                    <a:gd name="connsiteY4" fmla="*/ 0 h 613444"/>
                    <a:gd name="connsiteX0" fmla="*/ 0 w 634709"/>
                    <a:gd name="connsiteY0" fmla="*/ 0 h 507118"/>
                    <a:gd name="connsiteX1" fmla="*/ 613444 w 634709"/>
                    <a:gd name="connsiteY1" fmla="*/ 0 h 507118"/>
                    <a:gd name="connsiteX2" fmla="*/ 634709 w 634709"/>
                    <a:gd name="connsiteY2" fmla="*/ 507118 h 507118"/>
                    <a:gd name="connsiteX3" fmla="*/ 10632 w 634709"/>
                    <a:gd name="connsiteY3" fmla="*/ 507118 h 507118"/>
                    <a:gd name="connsiteX4" fmla="*/ 0 w 634709"/>
                    <a:gd name="connsiteY4" fmla="*/ 0 h 507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4709" h="507118">
                      <a:moveTo>
                        <a:pt x="0" y="0"/>
                      </a:moveTo>
                      <a:lnTo>
                        <a:pt x="613444" y="0"/>
                      </a:lnTo>
                      <a:lnTo>
                        <a:pt x="634709" y="507118"/>
                      </a:lnTo>
                      <a:lnTo>
                        <a:pt x="10632" y="507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600" kern="1200" dirty="0" smtClean="0"/>
                    <a:t>PHE Centre</a:t>
                  </a:r>
                  <a:endParaRPr lang="en-GB" sz="1600" kern="1200" dirty="0"/>
                </a:p>
              </p:txBody>
            </p:sp>
          </p:grpSp>
        </p:grpSp>
        <p:grpSp>
          <p:nvGrpSpPr>
            <p:cNvPr id="96" name="Diagram group"/>
            <p:cNvGrpSpPr/>
            <p:nvPr/>
          </p:nvGrpSpPr>
          <p:grpSpPr>
            <a:xfrm>
              <a:off x="3546582" y="1772816"/>
              <a:ext cx="1673490" cy="1673490"/>
              <a:chOff x="648058" y="72014"/>
              <a:chExt cx="1673490" cy="1673490"/>
            </a:xfrm>
            <a:solidFill>
              <a:schemeClr val="accent2">
                <a:lumMod val="75000"/>
              </a:schemeClr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98" name="Group 97"/>
              <p:cNvGrpSpPr/>
              <p:nvPr/>
            </p:nvGrpSpPr>
            <p:grpSpPr>
              <a:xfrm>
                <a:off x="648058" y="72014"/>
                <a:ext cx="1673490" cy="1673490"/>
                <a:chOff x="648058" y="72014"/>
                <a:chExt cx="1673490" cy="1673490"/>
              </a:xfrm>
              <a:grpFill/>
            </p:grpSpPr>
            <p:sp>
              <p:nvSpPr>
                <p:cNvPr id="100" name="Oval 99"/>
                <p:cNvSpPr/>
                <p:nvPr/>
              </p:nvSpPr>
              <p:spPr>
                <a:xfrm>
                  <a:off x="648058" y="72014"/>
                  <a:ext cx="1673490" cy="1673490"/>
                </a:xfrm>
                <a:prstGeom prst="ellipse">
                  <a:avLst/>
                </a:prstGeom>
                <a:grpFill/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1" name="Oval 4"/>
                <p:cNvSpPr/>
                <p:nvPr/>
              </p:nvSpPr>
              <p:spPr>
                <a:xfrm>
                  <a:off x="1010092" y="455314"/>
                  <a:ext cx="938787" cy="991951"/>
                </a:xfrm>
                <a:custGeom>
                  <a:avLst/>
                  <a:gdLst>
                    <a:gd name="connsiteX0" fmla="*/ 0 w 1183336"/>
                    <a:gd name="connsiteY0" fmla="*/ 0 h 1183336"/>
                    <a:gd name="connsiteX1" fmla="*/ 1183336 w 1183336"/>
                    <a:gd name="connsiteY1" fmla="*/ 0 h 1183336"/>
                    <a:gd name="connsiteX2" fmla="*/ 1183336 w 1183336"/>
                    <a:gd name="connsiteY2" fmla="*/ 1183336 h 1183336"/>
                    <a:gd name="connsiteX3" fmla="*/ 0 w 1183336"/>
                    <a:gd name="connsiteY3" fmla="*/ 1183336 h 1183336"/>
                    <a:gd name="connsiteX4" fmla="*/ 0 w 1183336"/>
                    <a:gd name="connsiteY4" fmla="*/ 0 h 1183336"/>
                    <a:gd name="connsiteX0" fmla="*/ 116958 w 1183336"/>
                    <a:gd name="connsiteY0" fmla="*/ 180753 h 1183336"/>
                    <a:gd name="connsiteX1" fmla="*/ 1183336 w 1183336"/>
                    <a:gd name="connsiteY1" fmla="*/ 0 h 1183336"/>
                    <a:gd name="connsiteX2" fmla="*/ 1183336 w 1183336"/>
                    <a:gd name="connsiteY2" fmla="*/ 1183336 h 1183336"/>
                    <a:gd name="connsiteX3" fmla="*/ 0 w 1183336"/>
                    <a:gd name="connsiteY3" fmla="*/ 1183336 h 1183336"/>
                    <a:gd name="connsiteX4" fmla="*/ 116958 w 1183336"/>
                    <a:gd name="connsiteY4" fmla="*/ 180753 h 1183336"/>
                    <a:gd name="connsiteX0" fmla="*/ 116958 w 1183336"/>
                    <a:gd name="connsiteY0" fmla="*/ 42530 h 1045113"/>
                    <a:gd name="connsiteX1" fmla="*/ 1023847 w 1183336"/>
                    <a:gd name="connsiteY1" fmla="*/ 0 h 1045113"/>
                    <a:gd name="connsiteX2" fmla="*/ 1183336 w 1183336"/>
                    <a:gd name="connsiteY2" fmla="*/ 1045113 h 1045113"/>
                    <a:gd name="connsiteX3" fmla="*/ 0 w 1183336"/>
                    <a:gd name="connsiteY3" fmla="*/ 1045113 h 1045113"/>
                    <a:gd name="connsiteX4" fmla="*/ 116958 w 1183336"/>
                    <a:gd name="connsiteY4" fmla="*/ 42530 h 1045113"/>
                    <a:gd name="connsiteX0" fmla="*/ 116958 w 1055745"/>
                    <a:gd name="connsiteY0" fmla="*/ 42530 h 1045113"/>
                    <a:gd name="connsiteX1" fmla="*/ 1023847 w 1055745"/>
                    <a:gd name="connsiteY1" fmla="*/ 0 h 1045113"/>
                    <a:gd name="connsiteX2" fmla="*/ 1055745 w 1055745"/>
                    <a:gd name="connsiteY2" fmla="*/ 960052 h 1045113"/>
                    <a:gd name="connsiteX3" fmla="*/ 0 w 1055745"/>
                    <a:gd name="connsiteY3" fmla="*/ 1045113 h 1045113"/>
                    <a:gd name="connsiteX4" fmla="*/ 116958 w 1055745"/>
                    <a:gd name="connsiteY4" fmla="*/ 42530 h 1045113"/>
                    <a:gd name="connsiteX0" fmla="*/ 0 w 938787"/>
                    <a:gd name="connsiteY0" fmla="*/ 42530 h 991951"/>
                    <a:gd name="connsiteX1" fmla="*/ 906889 w 938787"/>
                    <a:gd name="connsiteY1" fmla="*/ 0 h 991951"/>
                    <a:gd name="connsiteX2" fmla="*/ 938787 w 938787"/>
                    <a:gd name="connsiteY2" fmla="*/ 960052 h 991951"/>
                    <a:gd name="connsiteX3" fmla="*/ 21266 w 938787"/>
                    <a:gd name="connsiteY3" fmla="*/ 991951 h 991951"/>
                    <a:gd name="connsiteX4" fmla="*/ 0 w 938787"/>
                    <a:gd name="connsiteY4" fmla="*/ 42530 h 991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8787" h="991951">
                      <a:moveTo>
                        <a:pt x="0" y="42530"/>
                      </a:moveTo>
                      <a:lnTo>
                        <a:pt x="906889" y="0"/>
                      </a:lnTo>
                      <a:lnTo>
                        <a:pt x="938787" y="960052"/>
                      </a:lnTo>
                      <a:lnTo>
                        <a:pt x="21266" y="991951"/>
                      </a:lnTo>
                      <a:lnTo>
                        <a:pt x="0" y="42530"/>
                      </a:lnTo>
                      <a:close/>
                    </a:path>
                  </a:pathLst>
                </a:custGeom>
                <a:grp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2000" kern="1200" dirty="0" smtClean="0"/>
                    <a:t>PHE National Office</a:t>
                  </a:r>
                  <a:endParaRPr lang="en-GB" sz="2000" kern="1200" dirty="0"/>
                </a:p>
              </p:txBody>
            </p:sp>
          </p:grpSp>
        </p:grpSp>
        <p:grpSp>
          <p:nvGrpSpPr>
            <p:cNvPr id="102" name="Diagram group"/>
            <p:cNvGrpSpPr/>
            <p:nvPr/>
          </p:nvGrpSpPr>
          <p:grpSpPr>
            <a:xfrm>
              <a:off x="3555337" y="3276433"/>
              <a:ext cx="944655" cy="944655"/>
              <a:chOff x="216029" y="1656190"/>
              <a:chExt cx="944655" cy="944655"/>
            </a:xfrm>
            <a:solidFill>
              <a:schemeClr val="accent2">
                <a:lumMod val="75000"/>
              </a:schemeClr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103" name="Group 102"/>
              <p:cNvGrpSpPr/>
              <p:nvPr/>
            </p:nvGrpSpPr>
            <p:grpSpPr>
              <a:xfrm>
                <a:off x="216029" y="1656190"/>
                <a:ext cx="944655" cy="944655"/>
                <a:chOff x="216029" y="1656190"/>
                <a:chExt cx="944655" cy="944655"/>
              </a:xfrm>
              <a:grpFill/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216029" y="1656190"/>
                  <a:ext cx="944655" cy="944655"/>
                </a:xfrm>
                <a:prstGeom prst="ellipse">
                  <a:avLst/>
                </a:prstGeom>
                <a:grpFill/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5" name="Oval 4"/>
                <p:cNvSpPr/>
                <p:nvPr/>
              </p:nvSpPr>
              <p:spPr>
                <a:xfrm>
                  <a:off x="300746" y="1866233"/>
                  <a:ext cx="707371" cy="564372"/>
                </a:xfrm>
                <a:custGeom>
                  <a:avLst/>
                  <a:gdLst>
                    <a:gd name="connsiteX0" fmla="*/ 0 w 667971"/>
                    <a:gd name="connsiteY0" fmla="*/ 0 h 667971"/>
                    <a:gd name="connsiteX1" fmla="*/ 667971 w 667971"/>
                    <a:gd name="connsiteY1" fmla="*/ 0 h 667971"/>
                    <a:gd name="connsiteX2" fmla="*/ 667971 w 667971"/>
                    <a:gd name="connsiteY2" fmla="*/ 667971 h 667971"/>
                    <a:gd name="connsiteX3" fmla="*/ 0 w 667971"/>
                    <a:gd name="connsiteY3" fmla="*/ 667971 h 667971"/>
                    <a:gd name="connsiteX4" fmla="*/ 0 w 667971"/>
                    <a:gd name="connsiteY4" fmla="*/ 0 h 667971"/>
                    <a:gd name="connsiteX0" fmla="*/ 0 w 667971"/>
                    <a:gd name="connsiteY0" fmla="*/ 0 h 667971"/>
                    <a:gd name="connsiteX1" fmla="*/ 667971 w 667971"/>
                    <a:gd name="connsiteY1" fmla="*/ 0 h 667971"/>
                    <a:gd name="connsiteX2" fmla="*/ 667971 w 667971"/>
                    <a:gd name="connsiteY2" fmla="*/ 667971 h 667971"/>
                    <a:gd name="connsiteX3" fmla="*/ 53163 w 667971"/>
                    <a:gd name="connsiteY3" fmla="*/ 636073 h 667971"/>
                    <a:gd name="connsiteX4" fmla="*/ 0 w 667971"/>
                    <a:gd name="connsiteY4" fmla="*/ 0 h 667971"/>
                    <a:gd name="connsiteX0" fmla="*/ 0 w 667971"/>
                    <a:gd name="connsiteY0" fmla="*/ 0 h 667971"/>
                    <a:gd name="connsiteX1" fmla="*/ 625441 w 667971"/>
                    <a:gd name="connsiteY1" fmla="*/ 85061 h 667971"/>
                    <a:gd name="connsiteX2" fmla="*/ 667971 w 667971"/>
                    <a:gd name="connsiteY2" fmla="*/ 667971 h 667971"/>
                    <a:gd name="connsiteX3" fmla="*/ 53163 w 667971"/>
                    <a:gd name="connsiteY3" fmla="*/ 636073 h 667971"/>
                    <a:gd name="connsiteX4" fmla="*/ 0 w 667971"/>
                    <a:gd name="connsiteY4" fmla="*/ 0 h 667971"/>
                    <a:gd name="connsiteX0" fmla="*/ 0 w 625441"/>
                    <a:gd name="connsiteY0" fmla="*/ 0 h 636073"/>
                    <a:gd name="connsiteX1" fmla="*/ 625441 w 625441"/>
                    <a:gd name="connsiteY1" fmla="*/ 85061 h 636073"/>
                    <a:gd name="connsiteX2" fmla="*/ 625441 w 625441"/>
                    <a:gd name="connsiteY2" fmla="*/ 593543 h 636073"/>
                    <a:gd name="connsiteX3" fmla="*/ 53163 w 625441"/>
                    <a:gd name="connsiteY3" fmla="*/ 636073 h 636073"/>
                    <a:gd name="connsiteX4" fmla="*/ 0 w 625441"/>
                    <a:gd name="connsiteY4" fmla="*/ 0 h 636073"/>
                    <a:gd name="connsiteX0" fmla="*/ 0 w 667971"/>
                    <a:gd name="connsiteY0" fmla="*/ 0 h 636073"/>
                    <a:gd name="connsiteX1" fmla="*/ 625441 w 667971"/>
                    <a:gd name="connsiteY1" fmla="*/ 85061 h 636073"/>
                    <a:gd name="connsiteX2" fmla="*/ 625441 w 667971"/>
                    <a:gd name="connsiteY2" fmla="*/ 593543 h 636073"/>
                    <a:gd name="connsiteX3" fmla="*/ 53163 w 667971"/>
                    <a:gd name="connsiteY3" fmla="*/ 636073 h 636073"/>
                    <a:gd name="connsiteX4" fmla="*/ 0 w 667971"/>
                    <a:gd name="connsiteY4" fmla="*/ 0 h 636073"/>
                    <a:gd name="connsiteX0" fmla="*/ 10633 w 614808"/>
                    <a:gd name="connsiteY0" fmla="*/ 0 h 561645"/>
                    <a:gd name="connsiteX1" fmla="*/ 572278 w 614808"/>
                    <a:gd name="connsiteY1" fmla="*/ 10633 h 561645"/>
                    <a:gd name="connsiteX2" fmla="*/ 572278 w 614808"/>
                    <a:gd name="connsiteY2" fmla="*/ 519115 h 561645"/>
                    <a:gd name="connsiteX3" fmla="*/ 0 w 614808"/>
                    <a:gd name="connsiteY3" fmla="*/ 561645 h 561645"/>
                    <a:gd name="connsiteX4" fmla="*/ 10633 w 614808"/>
                    <a:gd name="connsiteY4" fmla="*/ 0 h 561645"/>
                    <a:gd name="connsiteX0" fmla="*/ 10633 w 655223"/>
                    <a:gd name="connsiteY0" fmla="*/ 0 h 561645"/>
                    <a:gd name="connsiteX1" fmla="*/ 572278 w 655223"/>
                    <a:gd name="connsiteY1" fmla="*/ 10633 h 561645"/>
                    <a:gd name="connsiteX2" fmla="*/ 654184 w 655223"/>
                    <a:gd name="connsiteY2" fmla="*/ 259250 h 561645"/>
                    <a:gd name="connsiteX3" fmla="*/ 572278 w 655223"/>
                    <a:gd name="connsiteY3" fmla="*/ 519115 h 561645"/>
                    <a:gd name="connsiteX4" fmla="*/ 0 w 655223"/>
                    <a:gd name="connsiteY4" fmla="*/ 561645 h 561645"/>
                    <a:gd name="connsiteX5" fmla="*/ 10633 w 655223"/>
                    <a:gd name="connsiteY5" fmla="*/ 0 h 561645"/>
                    <a:gd name="connsiteX0" fmla="*/ 10633 w 707347"/>
                    <a:gd name="connsiteY0" fmla="*/ 0 h 561645"/>
                    <a:gd name="connsiteX1" fmla="*/ 572278 w 707347"/>
                    <a:gd name="connsiteY1" fmla="*/ 10633 h 561645"/>
                    <a:gd name="connsiteX2" fmla="*/ 707347 w 707347"/>
                    <a:gd name="connsiteY2" fmla="*/ 259250 h 561645"/>
                    <a:gd name="connsiteX3" fmla="*/ 572278 w 707347"/>
                    <a:gd name="connsiteY3" fmla="*/ 519115 h 561645"/>
                    <a:gd name="connsiteX4" fmla="*/ 0 w 707347"/>
                    <a:gd name="connsiteY4" fmla="*/ 561645 h 561645"/>
                    <a:gd name="connsiteX5" fmla="*/ 10633 w 707347"/>
                    <a:gd name="connsiteY5" fmla="*/ 0 h 561645"/>
                    <a:gd name="connsiteX0" fmla="*/ 10633 w 707371"/>
                    <a:gd name="connsiteY0" fmla="*/ 0 h 561645"/>
                    <a:gd name="connsiteX1" fmla="*/ 614808 w 707371"/>
                    <a:gd name="connsiteY1" fmla="*/ 42531 h 561645"/>
                    <a:gd name="connsiteX2" fmla="*/ 707347 w 707371"/>
                    <a:gd name="connsiteY2" fmla="*/ 259250 h 561645"/>
                    <a:gd name="connsiteX3" fmla="*/ 572278 w 707371"/>
                    <a:gd name="connsiteY3" fmla="*/ 519115 h 561645"/>
                    <a:gd name="connsiteX4" fmla="*/ 0 w 707371"/>
                    <a:gd name="connsiteY4" fmla="*/ 561645 h 561645"/>
                    <a:gd name="connsiteX5" fmla="*/ 10633 w 707371"/>
                    <a:gd name="connsiteY5" fmla="*/ 0 h 561645"/>
                    <a:gd name="connsiteX0" fmla="*/ 10633 w 707371"/>
                    <a:gd name="connsiteY0" fmla="*/ 2727 h 564372"/>
                    <a:gd name="connsiteX1" fmla="*/ 614808 w 707371"/>
                    <a:gd name="connsiteY1" fmla="*/ 45258 h 564372"/>
                    <a:gd name="connsiteX2" fmla="*/ 707347 w 707371"/>
                    <a:gd name="connsiteY2" fmla="*/ 261977 h 564372"/>
                    <a:gd name="connsiteX3" fmla="*/ 572278 w 707371"/>
                    <a:gd name="connsiteY3" fmla="*/ 521842 h 564372"/>
                    <a:gd name="connsiteX4" fmla="*/ 0 w 707371"/>
                    <a:gd name="connsiteY4" fmla="*/ 564372 h 564372"/>
                    <a:gd name="connsiteX5" fmla="*/ 10633 w 707371"/>
                    <a:gd name="connsiteY5" fmla="*/ 2727 h 56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7371" h="564372">
                      <a:moveTo>
                        <a:pt x="10633" y="2727"/>
                      </a:moveTo>
                      <a:cubicBezTo>
                        <a:pt x="212025" y="16904"/>
                        <a:pt x="381518" y="-32714"/>
                        <a:pt x="614808" y="45258"/>
                      </a:cubicBezTo>
                      <a:cubicBezTo>
                        <a:pt x="711434" y="88466"/>
                        <a:pt x="707347" y="177230"/>
                        <a:pt x="707347" y="261977"/>
                      </a:cubicBezTo>
                      <a:cubicBezTo>
                        <a:pt x="707347" y="346724"/>
                        <a:pt x="670676" y="471443"/>
                        <a:pt x="572278" y="521842"/>
                      </a:cubicBezTo>
                      <a:lnTo>
                        <a:pt x="0" y="564372"/>
                      </a:lnTo>
                      <a:lnTo>
                        <a:pt x="10633" y="2727"/>
                      </a:lnTo>
                      <a:close/>
                    </a:path>
                  </a:pathLst>
                </a:custGeom>
                <a:grp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430" tIns="11430" rIns="11430" bIns="1143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800" kern="1200" dirty="0" smtClean="0"/>
                    <a:t>PHE Region</a:t>
                  </a:r>
                  <a:endParaRPr lang="en-GB" sz="1800" kern="1200" dirty="0"/>
                </a:p>
              </p:txBody>
            </p:sp>
          </p:grpSp>
        </p:grpSp>
        <p:grpSp>
          <p:nvGrpSpPr>
            <p:cNvPr id="106" name="Diagram group"/>
            <p:cNvGrpSpPr/>
            <p:nvPr/>
          </p:nvGrpSpPr>
          <p:grpSpPr>
            <a:xfrm>
              <a:off x="5648676" y="4361660"/>
              <a:ext cx="867540" cy="867540"/>
              <a:chOff x="1140248" y="156900"/>
              <a:chExt cx="867540" cy="867540"/>
            </a:xfrm>
            <a:solidFill>
              <a:srgbClr val="0070C0"/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107" name="Group 106"/>
              <p:cNvGrpSpPr/>
              <p:nvPr/>
            </p:nvGrpSpPr>
            <p:grpSpPr>
              <a:xfrm>
                <a:off x="1140248" y="156900"/>
                <a:ext cx="867540" cy="867540"/>
                <a:chOff x="1140248" y="156900"/>
                <a:chExt cx="867540" cy="867540"/>
              </a:xfrm>
              <a:grpFill/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1140248" y="156900"/>
                  <a:ext cx="867540" cy="867540"/>
                </a:xfrm>
                <a:prstGeom prst="ellipse">
                  <a:avLst/>
                </a:prstGeom>
                <a:grpFill/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9" name="Oval 4"/>
                <p:cNvSpPr/>
                <p:nvPr/>
              </p:nvSpPr>
              <p:spPr>
                <a:xfrm>
                  <a:off x="1256662" y="390273"/>
                  <a:ext cx="624077" cy="507119"/>
                </a:xfrm>
                <a:custGeom>
                  <a:avLst/>
                  <a:gdLst>
                    <a:gd name="connsiteX0" fmla="*/ 0 w 613444"/>
                    <a:gd name="connsiteY0" fmla="*/ 0 h 613444"/>
                    <a:gd name="connsiteX1" fmla="*/ 613444 w 613444"/>
                    <a:gd name="connsiteY1" fmla="*/ 0 h 613444"/>
                    <a:gd name="connsiteX2" fmla="*/ 613444 w 613444"/>
                    <a:gd name="connsiteY2" fmla="*/ 613444 h 613444"/>
                    <a:gd name="connsiteX3" fmla="*/ 0 w 613444"/>
                    <a:gd name="connsiteY3" fmla="*/ 613444 h 613444"/>
                    <a:gd name="connsiteX4" fmla="*/ 0 w 613444"/>
                    <a:gd name="connsiteY4" fmla="*/ 0 h 613444"/>
                    <a:gd name="connsiteX0" fmla="*/ 0 w 613444"/>
                    <a:gd name="connsiteY0" fmla="*/ 0 h 613444"/>
                    <a:gd name="connsiteX1" fmla="*/ 592179 w 613444"/>
                    <a:gd name="connsiteY1" fmla="*/ 106325 h 613444"/>
                    <a:gd name="connsiteX2" fmla="*/ 613444 w 613444"/>
                    <a:gd name="connsiteY2" fmla="*/ 613444 h 613444"/>
                    <a:gd name="connsiteX3" fmla="*/ 0 w 613444"/>
                    <a:gd name="connsiteY3" fmla="*/ 613444 h 613444"/>
                    <a:gd name="connsiteX4" fmla="*/ 0 w 613444"/>
                    <a:gd name="connsiteY4" fmla="*/ 0 h 613444"/>
                    <a:gd name="connsiteX0" fmla="*/ 0 w 624077"/>
                    <a:gd name="connsiteY0" fmla="*/ 31898 h 507119"/>
                    <a:gd name="connsiteX1" fmla="*/ 602812 w 624077"/>
                    <a:gd name="connsiteY1" fmla="*/ 0 h 507119"/>
                    <a:gd name="connsiteX2" fmla="*/ 624077 w 624077"/>
                    <a:gd name="connsiteY2" fmla="*/ 507119 h 507119"/>
                    <a:gd name="connsiteX3" fmla="*/ 10633 w 624077"/>
                    <a:gd name="connsiteY3" fmla="*/ 507119 h 507119"/>
                    <a:gd name="connsiteX4" fmla="*/ 0 w 624077"/>
                    <a:gd name="connsiteY4" fmla="*/ 31898 h 50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077" h="507119">
                      <a:moveTo>
                        <a:pt x="0" y="31898"/>
                      </a:moveTo>
                      <a:lnTo>
                        <a:pt x="602812" y="0"/>
                      </a:lnTo>
                      <a:lnTo>
                        <a:pt x="624077" y="507119"/>
                      </a:lnTo>
                      <a:lnTo>
                        <a:pt x="10633" y="507119"/>
                      </a:lnTo>
                      <a:lnTo>
                        <a:pt x="0" y="31898"/>
                      </a:lnTo>
                      <a:close/>
                    </a:path>
                  </a:pathLst>
                </a:custGeom>
                <a:grp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/>
                  <a:r>
                    <a:rPr lang="en-GB" sz="1200" dirty="0"/>
                    <a:t>NHSCB Local Area Team</a:t>
                  </a:r>
                </a:p>
              </p:txBody>
            </p:sp>
          </p:grpSp>
        </p:grpSp>
        <p:grpSp>
          <p:nvGrpSpPr>
            <p:cNvPr id="110" name="Diagram group"/>
            <p:cNvGrpSpPr/>
            <p:nvPr/>
          </p:nvGrpSpPr>
          <p:grpSpPr>
            <a:xfrm>
              <a:off x="5580112" y="3276433"/>
              <a:ext cx="944655" cy="944655"/>
              <a:chOff x="216029" y="1656190"/>
              <a:chExt cx="944655" cy="944655"/>
            </a:xfrm>
            <a:solidFill>
              <a:srgbClr val="0070C0"/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111" name="Group 110"/>
              <p:cNvGrpSpPr/>
              <p:nvPr/>
            </p:nvGrpSpPr>
            <p:grpSpPr>
              <a:xfrm>
                <a:off x="216029" y="1656190"/>
                <a:ext cx="944655" cy="944655"/>
                <a:chOff x="216029" y="1656190"/>
                <a:chExt cx="944655" cy="944655"/>
              </a:xfrm>
              <a:grpFill/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216029" y="1656190"/>
                  <a:ext cx="944655" cy="944655"/>
                </a:xfrm>
                <a:prstGeom prst="ellipse">
                  <a:avLst/>
                </a:prstGeom>
                <a:grpFill/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3" name="Oval 4"/>
                <p:cNvSpPr/>
                <p:nvPr/>
              </p:nvSpPr>
              <p:spPr>
                <a:xfrm>
                  <a:off x="375637" y="1821948"/>
                  <a:ext cx="670052" cy="598025"/>
                </a:xfrm>
                <a:custGeom>
                  <a:avLst/>
                  <a:gdLst>
                    <a:gd name="connsiteX0" fmla="*/ 0 w 667971"/>
                    <a:gd name="connsiteY0" fmla="*/ 0 h 667971"/>
                    <a:gd name="connsiteX1" fmla="*/ 667971 w 667971"/>
                    <a:gd name="connsiteY1" fmla="*/ 0 h 667971"/>
                    <a:gd name="connsiteX2" fmla="*/ 667971 w 667971"/>
                    <a:gd name="connsiteY2" fmla="*/ 667971 h 667971"/>
                    <a:gd name="connsiteX3" fmla="*/ 0 w 667971"/>
                    <a:gd name="connsiteY3" fmla="*/ 667971 h 667971"/>
                    <a:gd name="connsiteX4" fmla="*/ 0 w 667971"/>
                    <a:gd name="connsiteY4" fmla="*/ 0 h 667971"/>
                    <a:gd name="connsiteX0" fmla="*/ 0 w 667971"/>
                    <a:gd name="connsiteY0" fmla="*/ 4482 h 672453"/>
                    <a:gd name="connsiteX1" fmla="*/ 492356 w 667971"/>
                    <a:gd name="connsiteY1" fmla="*/ 0 h 672453"/>
                    <a:gd name="connsiteX2" fmla="*/ 667971 w 667971"/>
                    <a:gd name="connsiteY2" fmla="*/ 4482 h 672453"/>
                    <a:gd name="connsiteX3" fmla="*/ 667971 w 667971"/>
                    <a:gd name="connsiteY3" fmla="*/ 672453 h 672453"/>
                    <a:gd name="connsiteX4" fmla="*/ 0 w 667971"/>
                    <a:gd name="connsiteY4" fmla="*/ 672453 h 672453"/>
                    <a:gd name="connsiteX5" fmla="*/ 0 w 667971"/>
                    <a:gd name="connsiteY5" fmla="*/ 4482 h 672453"/>
                    <a:gd name="connsiteX0" fmla="*/ 0 w 667971"/>
                    <a:gd name="connsiteY0" fmla="*/ 4482 h 672453"/>
                    <a:gd name="connsiteX1" fmla="*/ 492356 w 667971"/>
                    <a:gd name="connsiteY1" fmla="*/ 0 h 672453"/>
                    <a:gd name="connsiteX2" fmla="*/ 508482 w 667971"/>
                    <a:gd name="connsiteY2" fmla="*/ 110807 h 672453"/>
                    <a:gd name="connsiteX3" fmla="*/ 667971 w 667971"/>
                    <a:gd name="connsiteY3" fmla="*/ 672453 h 672453"/>
                    <a:gd name="connsiteX4" fmla="*/ 0 w 667971"/>
                    <a:gd name="connsiteY4" fmla="*/ 672453 h 672453"/>
                    <a:gd name="connsiteX5" fmla="*/ 0 w 667971"/>
                    <a:gd name="connsiteY5" fmla="*/ 4482 h 672453"/>
                    <a:gd name="connsiteX0" fmla="*/ 53163 w 667971"/>
                    <a:gd name="connsiteY0" fmla="*/ 132073 h 672453"/>
                    <a:gd name="connsiteX1" fmla="*/ 492356 w 667971"/>
                    <a:gd name="connsiteY1" fmla="*/ 0 h 672453"/>
                    <a:gd name="connsiteX2" fmla="*/ 508482 w 667971"/>
                    <a:gd name="connsiteY2" fmla="*/ 110807 h 672453"/>
                    <a:gd name="connsiteX3" fmla="*/ 667971 w 667971"/>
                    <a:gd name="connsiteY3" fmla="*/ 672453 h 672453"/>
                    <a:gd name="connsiteX4" fmla="*/ 0 w 667971"/>
                    <a:gd name="connsiteY4" fmla="*/ 672453 h 672453"/>
                    <a:gd name="connsiteX5" fmla="*/ 53163 w 667971"/>
                    <a:gd name="connsiteY5" fmla="*/ 132073 h 672453"/>
                    <a:gd name="connsiteX0" fmla="*/ 21265 w 636073"/>
                    <a:gd name="connsiteY0" fmla="*/ 132073 h 672453"/>
                    <a:gd name="connsiteX1" fmla="*/ 460458 w 636073"/>
                    <a:gd name="connsiteY1" fmla="*/ 0 h 672453"/>
                    <a:gd name="connsiteX2" fmla="*/ 476584 w 636073"/>
                    <a:gd name="connsiteY2" fmla="*/ 110807 h 672453"/>
                    <a:gd name="connsiteX3" fmla="*/ 636073 w 636073"/>
                    <a:gd name="connsiteY3" fmla="*/ 672453 h 672453"/>
                    <a:gd name="connsiteX4" fmla="*/ 0 w 636073"/>
                    <a:gd name="connsiteY4" fmla="*/ 629923 h 672453"/>
                    <a:gd name="connsiteX5" fmla="*/ 21265 w 636073"/>
                    <a:gd name="connsiteY5" fmla="*/ 132073 h 672453"/>
                    <a:gd name="connsiteX0" fmla="*/ 21265 w 551013"/>
                    <a:gd name="connsiteY0" fmla="*/ 132073 h 629923"/>
                    <a:gd name="connsiteX1" fmla="*/ 460458 w 551013"/>
                    <a:gd name="connsiteY1" fmla="*/ 0 h 629923"/>
                    <a:gd name="connsiteX2" fmla="*/ 476584 w 551013"/>
                    <a:gd name="connsiteY2" fmla="*/ 110807 h 629923"/>
                    <a:gd name="connsiteX3" fmla="*/ 551013 w 551013"/>
                    <a:gd name="connsiteY3" fmla="*/ 587393 h 629923"/>
                    <a:gd name="connsiteX4" fmla="*/ 0 w 551013"/>
                    <a:gd name="connsiteY4" fmla="*/ 629923 h 629923"/>
                    <a:gd name="connsiteX5" fmla="*/ 21265 w 551013"/>
                    <a:gd name="connsiteY5" fmla="*/ 132073 h 629923"/>
                    <a:gd name="connsiteX0" fmla="*/ 21265 w 630579"/>
                    <a:gd name="connsiteY0" fmla="*/ 132073 h 629923"/>
                    <a:gd name="connsiteX1" fmla="*/ 460458 w 630579"/>
                    <a:gd name="connsiteY1" fmla="*/ 0 h 629923"/>
                    <a:gd name="connsiteX2" fmla="*/ 476584 w 630579"/>
                    <a:gd name="connsiteY2" fmla="*/ 110807 h 629923"/>
                    <a:gd name="connsiteX3" fmla="*/ 630579 w 630579"/>
                    <a:gd name="connsiteY3" fmla="*/ 457200 h 629923"/>
                    <a:gd name="connsiteX4" fmla="*/ 551013 w 630579"/>
                    <a:gd name="connsiteY4" fmla="*/ 587393 h 629923"/>
                    <a:gd name="connsiteX5" fmla="*/ 0 w 630579"/>
                    <a:gd name="connsiteY5" fmla="*/ 629923 h 629923"/>
                    <a:gd name="connsiteX6" fmla="*/ 21265 w 630579"/>
                    <a:gd name="connsiteY6" fmla="*/ 132073 h 629923"/>
                    <a:gd name="connsiteX0" fmla="*/ 21265 w 636518"/>
                    <a:gd name="connsiteY0" fmla="*/ 132073 h 629923"/>
                    <a:gd name="connsiteX1" fmla="*/ 460458 w 636518"/>
                    <a:gd name="connsiteY1" fmla="*/ 0 h 629923"/>
                    <a:gd name="connsiteX2" fmla="*/ 476584 w 636518"/>
                    <a:gd name="connsiteY2" fmla="*/ 110807 h 629923"/>
                    <a:gd name="connsiteX3" fmla="*/ 630579 w 636518"/>
                    <a:gd name="connsiteY3" fmla="*/ 457200 h 629923"/>
                    <a:gd name="connsiteX4" fmla="*/ 551013 w 636518"/>
                    <a:gd name="connsiteY4" fmla="*/ 587393 h 629923"/>
                    <a:gd name="connsiteX5" fmla="*/ 0 w 636518"/>
                    <a:gd name="connsiteY5" fmla="*/ 629923 h 629923"/>
                    <a:gd name="connsiteX6" fmla="*/ 21265 w 636518"/>
                    <a:gd name="connsiteY6" fmla="*/ 132073 h 629923"/>
                    <a:gd name="connsiteX0" fmla="*/ 21265 w 659419"/>
                    <a:gd name="connsiteY0" fmla="*/ 132073 h 629923"/>
                    <a:gd name="connsiteX1" fmla="*/ 460458 w 659419"/>
                    <a:gd name="connsiteY1" fmla="*/ 0 h 629923"/>
                    <a:gd name="connsiteX2" fmla="*/ 476584 w 659419"/>
                    <a:gd name="connsiteY2" fmla="*/ 110807 h 629923"/>
                    <a:gd name="connsiteX3" fmla="*/ 651843 w 659419"/>
                    <a:gd name="connsiteY3" fmla="*/ 255181 h 629923"/>
                    <a:gd name="connsiteX4" fmla="*/ 630579 w 659419"/>
                    <a:gd name="connsiteY4" fmla="*/ 457200 h 629923"/>
                    <a:gd name="connsiteX5" fmla="*/ 551013 w 659419"/>
                    <a:gd name="connsiteY5" fmla="*/ 587393 h 629923"/>
                    <a:gd name="connsiteX6" fmla="*/ 0 w 659419"/>
                    <a:gd name="connsiteY6" fmla="*/ 629923 h 629923"/>
                    <a:gd name="connsiteX7" fmla="*/ 21265 w 659419"/>
                    <a:gd name="connsiteY7" fmla="*/ 132073 h 629923"/>
                    <a:gd name="connsiteX0" fmla="*/ 0 w 670052"/>
                    <a:gd name="connsiteY0" fmla="*/ 132073 h 629923"/>
                    <a:gd name="connsiteX1" fmla="*/ 471091 w 670052"/>
                    <a:gd name="connsiteY1" fmla="*/ 0 h 629923"/>
                    <a:gd name="connsiteX2" fmla="*/ 487217 w 670052"/>
                    <a:gd name="connsiteY2" fmla="*/ 110807 h 629923"/>
                    <a:gd name="connsiteX3" fmla="*/ 662476 w 670052"/>
                    <a:gd name="connsiteY3" fmla="*/ 255181 h 629923"/>
                    <a:gd name="connsiteX4" fmla="*/ 641212 w 670052"/>
                    <a:gd name="connsiteY4" fmla="*/ 457200 h 629923"/>
                    <a:gd name="connsiteX5" fmla="*/ 561646 w 670052"/>
                    <a:gd name="connsiteY5" fmla="*/ 587393 h 629923"/>
                    <a:gd name="connsiteX6" fmla="*/ 10633 w 670052"/>
                    <a:gd name="connsiteY6" fmla="*/ 629923 h 629923"/>
                    <a:gd name="connsiteX7" fmla="*/ 0 w 670052"/>
                    <a:gd name="connsiteY7" fmla="*/ 132073 h 629923"/>
                    <a:gd name="connsiteX0" fmla="*/ 0 w 670052"/>
                    <a:gd name="connsiteY0" fmla="*/ 132073 h 629923"/>
                    <a:gd name="connsiteX1" fmla="*/ 471091 w 670052"/>
                    <a:gd name="connsiteY1" fmla="*/ 0 h 629923"/>
                    <a:gd name="connsiteX2" fmla="*/ 487217 w 670052"/>
                    <a:gd name="connsiteY2" fmla="*/ 110807 h 629923"/>
                    <a:gd name="connsiteX3" fmla="*/ 662476 w 670052"/>
                    <a:gd name="connsiteY3" fmla="*/ 255181 h 629923"/>
                    <a:gd name="connsiteX4" fmla="*/ 641212 w 670052"/>
                    <a:gd name="connsiteY4" fmla="*/ 457200 h 629923"/>
                    <a:gd name="connsiteX5" fmla="*/ 561646 w 670052"/>
                    <a:gd name="connsiteY5" fmla="*/ 587393 h 629923"/>
                    <a:gd name="connsiteX6" fmla="*/ 10633 w 670052"/>
                    <a:gd name="connsiteY6" fmla="*/ 629923 h 629923"/>
                    <a:gd name="connsiteX7" fmla="*/ 0 w 670052"/>
                    <a:gd name="connsiteY7" fmla="*/ 132073 h 629923"/>
                    <a:gd name="connsiteX0" fmla="*/ 0 w 670052"/>
                    <a:gd name="connsiteY0" fmla="*/ 100175 h 598025"/>
                    <a:gd name="connsiteX1" fmla="*/ 428561 w 670052"/>
                    <a:gd name="connsiteY1" fmla="*/ 0 h 598025"/>
                    <a:gd name="connsiteX2" fmla="*/ 487217 w 670052"/>
                    <a:gd name="connsiteY2" fmla="*/ 78909 h 598025"/>
                    <a:gd name="connsiteX3" fmla="*/ 662476 w 670052"/>
                    <a:gd name="connsiteY3" fmla="*/ 223283 h 598025"/>
                    <a:gd name="connsiteX4" fmla="*/ 641212 w 670052"/>
                    <a:gd name="connsiteY4" fmla="*/ 425302 h 598025"/>
                    <a:gd name="connsiteX5" fmla="*/ 561646 w 670052"/>
                    <a:gd name="connsiteY5" fmla="*/ 555495 h 598025"/>
                    <a:gd name="connsiteX6" fmla="*/ 10633 w 670052"/>
                    <a:gd name="connsiteY6" fmla="*/ 598025 h 598025"/>
                    <a:gd name="connsiteX7" fmla="*/ 0 w 670052"/>
                    <a:gd name="connsiteY7" fmla="*/ 100175 h 598025"/>
                    <a:gd name="connsiteX0" fmla="*/ 0 w 670052"/>
                    <a:gd name="connsiteY0" fmla="*/ 100175 h 598025"/>
                    <a:gd name="connsiteX1" fmla="*/ 428561 w 670052"/>
                    <a:gd name="connsiteY1" fmla="*/ 0 h 598025"/>
                    <a:gd name="connsiteX2" fmla="*/ 572277 w 670052"/>
                    <a:gd name="connsiteY2" fmla="*/ 100174 h 598025"/>
                    <a:gd name="connsiteX3" fmla="*/ 662476 w 670052"/>
                    <a:gd name="connsiteY3" fmla="*/ 223283 h 598025"/>
                    <a:gd name="connsiteX4" fmla="*/ 641212 w 670052"/>
                    <a:gd name="connsiteY4" fmla="*/ 425302 h 598025"/>
                    <a:gd name="connsiteX5" fmla="*/ 561646 w 670052"/>
                    <a:gd name="connsiteY5" fmla="*/ 555495 h 598025"/>
                    <a:gd name="connsiteX6" fmla="*/ 10633 w 670052"/>
                    <a:gd name="connsiteY6" fmla="*/ 598025 h 598025"/>
                    <a:gd name="connsiteX7" fmla="*/ 0 w 670052"/>
                    <a:gd name="connsiteY7" fmla="*/ 100175 h 598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0052" h="598025">
                      <a:moveTo>
                        <a:pt x="0" y="100175"/>
                      </a:moveTo>
                      <a:cubicBezTo>
                        <a:pt x="157031" y="31342"/>
                        <a:pt x="282163" y="5038"/>
                        <a:pt x="428561" y="0"/>
                      </a:cubicBezTo>
                      <a:lnTo>
                        <a:pt x="572277" y="100174"/>
                      </a:lnTo>
                      <a:cubicBezTo>
                        <a:pt x="586454" y="142704"/>
                        <a:pt x="636810" y="165551"/>
                        <a:pt x="662476" y="223283"/>
                      </a:cubicBezTo>
                      <a:cubicBezTo>
                        <a:pt x="688142" y="281015"/>
                        <a:pt x="640296" y="369933"/>
                        <a:pt x="641212" y="425302"/>
                      </a:cubicBezTo>
                      <a:lnTo>
                        <a:pt x="561646" y="555495"/>
                      </a:lnTo>
                      <a:lnTo>
                        <a:pt x="10633" y="598025"/>
                      </a:lnTo>
                      <a:lnTo>
                        <a:pt x="0" y="100175"/>
                      </a:lnTo>
                      <a:close/>
                    </a:path>
                  </a:pathLst>
                </a:custGeom>
                <a:grp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430" tIns="11430" rIns="11430" bIns="1143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kern="1200" dirty="0" smtClean="0"/>
                    <a:t>NHSCB Regional office</a:t>
                  </a:r>
                  <a:endParaRPr lang="en-GB" sz="1400" kern="1200" dirty="0"/>
                </a:p>
              </p:txBody>
            </p:sp>
          </p:grpSp>
        </p:grpSp>
        <p:grpSp>
          <p:nvGrpSpPr>
            <p:cNvPr id="114" name="Diagram group"/>
            <p:cNvGrpSpPr/>
            <p:nvPr/>
          </p:nvGrpSpPr>
          <p:grpSpPr>
            <a:xfrm>
              <a:off x="4442906" y="3933056"/>
              <a:ext cx="777166" cy="771520"/>
              <a:chOff x="216029" y="1656190"/>
              <a:chExt cx="944655" cy="944655"/>
            </a:xfrm>
            <a:solidFill>
              <a:schemeClr val="accent2">
                <a:lumMod val="75000"/>
              </a:schemeClr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115" name="Group 114"/>
              <p:cNvGrpSpPr/>
              <p:nvPr/>
            </p:nvGrpSpPr>
            <p:grpSpPr>
              <a:xfrm>
                <a:off x="216029" y="1656190"/>
                <a:ext cx="944655" cy="944655"/>
                <a:chOff x="216029" y="1656190"/>
                <a:chExt cx="944655" cy="944655"/>
              </a:xfrm>
              <a:grpFill/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216029" y="1656190"/>
                  <a:ext cx="944655" cy="944655"/>
                </a:xfrm>
                <a:prstGeom prst="ellipse">
                  <a:avLst/>
                </a:prstGeom>
                <a:grpFill/>
                <a:sp3d prstMaterial="plastic">
                  <a:bevelT w="50800" h="50800"/>
                  <a:bevelB w="50800" h="508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7" name="Oval 4"/>
                <p:cNvSpPr/>
                <p:nvPr/>
              </p:nvSpPr>
              <p:spPr>
                <a:xfrm>
                  <a:off x="372754" y="1892457"/>
                  <a:ext cx="707371" cy="564372"/>
                </a:xfrm>
                <a:custGeom>
                  <a:avLst/>
                  <a:gdLst>
                    <a:gd name="connsiteX0" fmla="*/ 0 w 667971"/>
                    <a:gd name="connsiteY0" fmla="*/ 0 h 667971"/>
                    <a:gd name="connsiteX1" fmla="*/ 667971 w 667971"/>
                    <a:gd name="connsiteY1" fmla="*/ 0 h 667971"/>
                    <a:gd name="connsiteX2" fmla="*/ 667971 w 667971"/>
                    <a:gd name="connsiteY2" fmla="*/ 667971 h 667971"/>
                    <a:gd name="connsiteX3" fmla="*/ 0 w 667971"/>
                    <a:gd name="connsiteY3" fmla="*/ 667971 h 667971"/>
                    <a:gd name="connsiteX4" fmla="*/ 0 w 667971"/>
                    <a:gd name="connsiteY4" fmla="*/ 0 h 667971"/>
                    <a:gd name="connsiteX0" fmla="*/ 0 w 667971"/>
                    <a:gd name="connsiteY0" fmla="*/ 0 h 667971"/>
                    <a:gd name="connsiteX1" fmla="*/ 667971 w 667971"/>
                    <a:gd name="connsiteY1" fmla="*/ 0 h 667971"/>
                    <a:gd name="connsiteX2" fmla="*/ 667971 w 667971"/>
                    <a:gd name="connsiteY2" fmla="*/ 667971 h 667971"/>
                    <a:gd name="connsiteX3" fmla="*/ 53163 w 667971"/>
                    <a:gd name="connsiteY3" fmla="*/ 636073 h 667971"/>
                    <a:gd name="connsiteX4" fmla="*/ 0 w 667971"/>
                    <a:gd name="connsiteY4" fmla="*/ 0 h 667971"/>
                    <a:gd name="connsiteX0" fmla="*/ 0 w 667971"/>
                    <a:gd name="connsiteY0" fmla="*/ 0 h 667971"/>
                    <a:gd name="connsiteX1" fmla="*/ 625441 w 667971"/>
                    <a:gd name="connsiteY1" fmla="*/ 85061 h 667971"/>
                    <a:gd name="connsiteX2" fmla="*/ 667971 w 667971"/>
                    <a:gd name="connsiteY2" fmla="*/ 667971 h 667971"/>
                    <a:gd name="connsiteX3" fmla="*/ 53163 w 667971"/>
                    <a:gd name="connsiteY3" fmla="*/ 636073 h 667971"/>
                    <a:gd name="connsiteX4" fmla="*/ 0 w 667971"/>
                    <a:gd name="connsiteY4" fmla="*/ 0 h 667971"/>
                    <a:gd name="connsiteX0" fmla="*/ 0 w 625441"/>
                    <a:gd name="connsiteY0" fmla="*/ 0 h 636073"/>
                    <a:gd name="connsiteX1" fmla="*/ 625441 w 625441"/>
                    <a:gd name="connsiteY1" fmla="*/ 85061 h 636073"/>
                    <a:gd name="connsiteX2" fmla="*/ 625441 w 625441"/>
                    <a:gd name="connsiteY2" fmla="*/ 593543 h 636073"/>
                    <a:gd name="connsiteX3" fmla="*/ 53163 w 625441"/>
                    <a:gd name="connsiteY3" fmla="*/ 636073 h 636073"/>
                    <a:gd name="connsiteX4" fmla="*/ 0 w 625441"/>
                    <a:gd name="connsiteY4" fmla="*/ 0 h 636073"/>
                    <a:gd name="connsiteX0" fmla="*/ 0 w 667971"/>
                    <a:gd name="connsiteY0" fmla="*/ 0 h 636073"/>
                    <a:gd name="connsiteX1" fmla="*/ 625441 w 667971"/>
                    <a:gd name="connsiteY1" fmla="*/ 85061 h 636073"/>
                    <a:gd name="connsiteX2" fmla="*/ 625441 w 667971"/>
                    <a:gd name="connsiteY2" fmla="*/ 593543 h 636073"/>
                    <a:gd name="connsiteX3" fmla="*/ 53163 w 667971"/>
                    <a:gd name="connsiteY3" fmla="*/ 636073 h 636073"/>
                    <a:gd name="connsiteX4" fmla="*/ 0 w 667971"/>
                    <a:gd name="connsiteY4" fmla="*/ 0 h 636073"/>
                    <a:gd name="connsiteX0" fmla="*/ 10633 w 614808"/>
                    <a:gd name="connsiteY0" fmla="*/ 0 h 561645"/>
                    <a:gd name="connsiteX1" fmla="*/ 572278 w 614808"/>
                    <a:gd name="connsiteY1" fmla="*/ 10633 h 561645"/>
                    <a:gd name="connsiteX2" fmla="*/ 572278 w 614808"/>
                    <a:gd name="connsiteY2" fmla="*/ 519115 h 561645"/>
                    <a:gd name="connsiteX3" fmla="*/ 0 w 614808"/>
                    <a:gd name="connsiteY3" fmla="*/ 561645 h 561645"/>
                    <a:gd name="connsiteX4" fmla="*/ 10633 w 614808"/>
                    <a:gd name="connsiteY4" fmla="*/ 0 h 561645"/>
                    <a:gd name="connsiteX0" fmla="*/ 10633 w 655223"/>
                    <a:gd name="connsiteY0" fmla="*/ 0 h 561645"/>
                    <a:gd name="connsiteX1" fmla="*/ 572278 w 655223"/>
                    <a:gd name="connsiteY1" fmla="*/ 10633 h 561645"/>
                    <a:gd name="connsiteX2" fmla="*/ 654184 w 655223"/>
                    <a:gd name="connsiteY2" fmla="*/ 259250 h 561645"/>
                    <a:gd name="connsiteX3" fmla="*/ 572278 w 655223"/>
                    <a:gd name="connsiteY3" fmla="*/ 519115 h 561645"/>
                    <a:gd name="connsiteX4" fmla="*/ 0 w 655223"/>
                    <a:gd name="connsiteY4" fmla="*/ 561645 h 561645"/>
                    <a:gd name="connsiteX5" fmla="*/ 10633 w 655223"/>
                    <a:gd name="connsiteY5" fmla="*/ 0 h 561645"/>
                    <a:gd name="connsiteX0" fmla="*/ 10633 w 707347"/>
                    <a:gd name="connsiteY0" fmla="*/ 0 h 561645"/>
                    <a:gd name="connsiteX1" fmla="*/ 572278 w 707347"/>
                    <a:gd name="connsiteY1" fmla="*/ 10633 h 561645"/>
                    <a:gd name="connsiteX2" fmla="*/ 707347 w 707347"/>
                    <a:gd name="connsiteY2" fmla="*/ 259250 h 561645"/>
                    <a:gd name="connsiteX3" fmla="*/ 572278 w 707347"/>
                    <a:gd name="connsiteY3" fmla="*/ 519115 h 561645"/>
                    <a:gd name="connsiteX4" fmla="*/ 0 w 707347"/>
                    <a:gd name="connsiteY4" fmla="*/ 561645 h 561645"/>
                    <a:gd name="connsiteX5" fmla="*/ 10633 w 707347"/>
                    <a:gd name="connsiteY5" fmla="*/ 0 h 561645"/>
                    <a:gd name="connsiteX0" fmla="*/ 10633 w 707371"/>
                    <a:gd name="connsiteY0" fmla="*/ 0 h 561645"/>
                    <a:gd name="connsiteX1" fmla="*/ 614808 w 707371"/>
                    <a:gd name="connsiteY1" fmla="*/ 42531 h 561645"/>
                    <a:gd name="connsiteX2" fmla="*/ 707347 w 707371"/>
                    <a:gd name="connsiteY2" fmla="*/ 259250 h 561645"/>
                    <a:gd name="connsiteX3" fmla="*/ 572278 w 707371"/>
                    <a:gd name="connsiteY3" fmla="*/ 519115 h 561645"/>
                    <a:gd name="connsiteX4" fmla="*/ 0 w 707371"/>
                    <a:gd name="connsiteY4" fmla="*/ 561645 h 561645"/>
                    <a:gd name="connsiteX5" fmla="*/ 10633 w 707371"/>
                    <a:gd name="connsiteY5" fmla="*/ 0 h 561645"/>
                    <a:gd name="connsiteX0" fmla="*/ 10633 w 707371"/>
                    <a:gd name="connsiteY0" fmla="*/ 2727 h 564372"/>
                    <a:gd name="connsiteX1" fmla="*/ 614808 w 707371"/>
                    <a:gd name="connsiteY1" fmla="*/ 45258 h 564372"/>
                    <a:gd name="connsiteX2" fmla="*/ 707347 w 707371"/>
                    <a:gd name="connsiteY2" fmla="*/ 261977 h 564372"/>
                    <a:gd name="connsiteX3" fmla="*/ 572278 w 707371"/>
                    <a:gd name="connsiteY3" fmla="*/ 521842 h 564372"/>
                    <a:gd name="connsiteX4" fmla="*/ 0 w 707371"/>
                    <a:gd name="connsiteY4" fmla="*/ 564372 h 564372"/>
                    <a:gd name="connsiteX5" fmla="*/ 10633 w 707371"/>
                    <a:gd name="connsiteY5" fmla="*/ 2727 h 56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7371" h="564372">
                      <a:moveTo>
                        <a:pt x="10633" y="2727"/>
                      </a:moveTo>
                      <a:cubicBezTo>
                        <a:pt x="212025" y="16904"/>
                        <a:pt x="381518" y="-32714"/>
                        <a:pt x="614808" y="45258"/>
                      </a:cubicBezTo>
                      <a:cubicBezTo>
                        <a:pt x="711434" y="88466"/>
                        <a:pt x="707347" y="177230"/>
                        <a:pt x="707347" y="261977"/>
                      </a:cubicBezTo>
                      <a:cubicBezTo>
                        <a:pt x="707347" y="346724"/>
                        <a:pt x="670676" y="471443"/>
                        <a:pt x="572278" y="521842"/>
                      </a:cubicBezTo>
                      <a:lnTo>
                        <a:pt x="0" y="564372"/>
                      </a:lnTo>
                      <a:lnTo>
                        <a:pt x="10633" y="2727"/>
                      </a:lnTo>
                      <a:close/>
                    </a:path>
                  </a:pathLst>
                </a:custGeom>
                <a:no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430" tIns="11430" rIns="11430" bIns="1143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200" kern="1200" dirty="0" smtClean="0"/>
                    <a:t>PHE E&amp;I Team</a:t>
                  </a:r>
                  <a:endParaRPr lang="en-GB" sz="1200" kern="1200" dirty="0"/>
                </a:p>
              </p:txBody>
            </p:sp>
          </p:grpSp>
        </p:grpSp>
        <p:grpSp>
          <p:nvGrpSpPr>
            <p:cNvPr id="118" name="Diagram group"/>
            <p:cNvGrpSpPr/>
            <p:nvPr/>
          </p:nvGrpSpPr>
          <p:grpSpPr>
            <a:xfrm>
              <a:off x="4136508" y="5085184"/>
              <a:ext cx="867540" cy="867540"/>
              <a:chOff x="1140248" y="156900"/>
              <a:chExt cx="867540" cy="867540"/>
            </a:xfrm>
            <a:solidFill>
              <a:schemeClr val="accent2">
                <a:lumMod val="75000"/>
              </a:schemeClr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119" name="Group 118"/>
              <p:cNvGrpSpPr/>
              <p:nvPr/>
            </p:nvGrpSpPr>
            <p:grpSpPr>
              <a:xfrm>
                <a:off x="1140248" y="156900"/>
                <a:ext cx="867540" cy="867540"/>
                <a:chOff x="1140248" y="156900"/>
                <a:chExt cx="867540" cy="867540"/>
              </a:xfrm>
              <a:grpFill/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1140248" y="156900"/>
                  <a:ext cx="867540" cy="867540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</p:sp>
            <p:sp>
              <p:nvSpPr>
                <p:cNvPr id="121" name="Oval 4"/>
                <p:cNvSpPr/>
                <p:nvPr/>
              </p:nvSpPr>
              <p:spPr>
                <a:xfrm>
                  <a:off x="1267296" y="338988"/>
                  <a:ext cx="634709" cy="507118"/>
                </a:xfrm>
                <a:custGeom>
                  <a:avLst/>
                  <a:gdLst>
                    <a:gd name="connsiteX0" fmla="*/ 0 w 613444"/>
                    <a:gd name="connsiteY0" fmla="*/ 0 h 613444"/>
                    <a:gd name="connsiteX1" fmla="*/ 613444 w 613444"/>
                    <a:gd name="connsiteY1" fmla="*/ 0 h 613444"/>
                    <a:gd name="connsiteX2" fmla="*/ 613444 w 613444"/>
                    <a:gd name="connsiteY2" fmla="*/ 613444 h 613444"/>
                    <a:gd name="connsiteX3" fmla="*/ 0 w 613444"/>
                    <a:gd name="connsiteY3" fmla="*/ 613444 h 613444"/>
                    <a:gd name="connsiteX4" fmla="*/ 0 w 613444"/>
                    <a:gd name="connsiteY4" fmla="*/ 0 h 613444"/>
                    <a:gd name="connsiteX0" fmla="*/ 0 w 634709"/>
                    <a:gd name="connsiteY0" fmla="*/ 0 h 613444"/>
                    <a:gd name="connsiteX1" fmla="*/ 613444 w 634709"/>
                    <a:gd name="connsiteY1" fmla="*/ 0 h 613444"/>
                    <a:gd name="connsiteX2" fmla="*/ 634709 w 634709"/>
                    <a:gd name="connsiteY2" fmla="*/ 507118 h 613444"/>
                    <a:gd name="connsiteX3" fmla="*/ 0 w 634709"/>
                    <a:gd name="connsiteY3" fmla="*/ 613444 h 613444"/>
                    <a:gd name="connsiteX4" fmla="*/ 0 w 634709"/>
                    <a:gd name="connsiteY4" fmla="*/ 0 h 613444"/>
                    <a:gd name="connsiteX0" fmla="*/ 0 w 634709"/>
                    <a:gd name="connsiteY0" fmla="*/ 0 h 507118"/>
                    <a:gd name="connsiteX1" fmla="*/ 613444 w 634709"/>
                    <a:gd name="connsiteY1" fmla="*/ 0 h 507118"/>
                    <a:gd name="connsiteX2" fmla="*/ 634709 w 634709"/>
                    <a:gd name="connsiteY2" fmla="*/ 507118 h 507118"/>
                    <a:gd name="connsiteX3" fmla="*/ 10632 w 634709"/>
                    <a:gd name="connsiteY3" fmla="*/ 507118 h 507118"/>
                    <a:gd name="connsiteX4" fmla="*/ 0 w 634709"/>
                    <a:gd name="connsiteY4" fmla="*/ 0 h 507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4709" h="507118">
                      <a:moveTo>
                        <a:pt x="0" y="0"/>
                      </a:moveTo>
                      <a:lnTo>
                        <a:pt x="613444" y="0"/>
                      </a:lnTo>
                      <a:lnTo>
                        <a:pt x="634709" y="507118"/>
                      </a:lnTo>
                      <a:lnTo>
                        <a:pt x="10632" y="507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kern="1200" dirty="0" smtClean="0"/>
                    <a:t>LA</a:t>
                  </a:r>
                  <a:endParaRPr lang="en-GB" kern="1200" dirty="0"/>
                </a:p>
              </p:txBody>
            </p:sp>
          </p:grpSp>
        </p:grpSp>
        <p:sp>
          <p:nvSpPr>
            <p:cNvPr id="126" name="Rounded Rectangle 125"/>
            <p:cNvSpPr/>
            <p:nvPr/>
          </p:nvSpPr>
          <p:spPr>
            <a:xfrm>
              <a:off x="3419872" y="1772816"/>
              <a:ext cx="3600400" cy="4248472"/>
            </a:xfrm>
            <a:prstGeom prst="roundRect">
              <a:avLst>
                <a:gd name="adj" fmla="val 6534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2" name="Diagram group"/>
            <p:cNvGrpSpPr/>
            <p:nvPr/>
          </p:nvGrpSpPr>
          <p:grpSpPr>
            <a:xfrm>
              <a:off x="5186136" y="5225756"/>
              <a:ext cx="757460" cy="651516"/>
              <a:chOff x="1140248" y="156900"/>
              <a:chExt cx="867540" cy="867540"/>
            </a:xfrm>
            <a:solidFill>
              <a:schemeClr val="accent2">
                <a:lumMod val="75000"/>
              </a:schemeClr>
            </a:solidFill>
          </p:grpSpPr>
          <p:grpSp>
            <p:nvGrpSpPr>
              <p:cNvPr id="123" name="Group 122"/>
              <p:cNvGrpSpPr/>
              <p:nvPr/>
            </p:nvGrpSpPr>
            <p:grpSpPr>
              <a:xfrm>
                <a:off x="1140248" y="156900"/>
                <a:ext cx="867540" cy="867540"/>
                <a:chOff x="1140248" y="156900"/>
                <a:chExt cx="867540" cy="867540"/>
              </a:xfrm>
              <a:grpFill/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1140248" y="156900"/>
                  <a:ext cx="867540" cy="867540"/>
                </a:xfrm>
                <a:prstGeom prst="ellipse">
                  <a:avLst/>
                </a:prstGeom>
                <a:scene3d>
                  <a:camera prst="orthographicFront">
                    <a:rot lat="0" lon="0" rev="0"/>
                  </a:camera>
                  <a:lightRig rig="balanced" dir="t">
                    <a:rot lat="0" lon="0" rev="5100000"/>
                  </a:lightRig>
                </a:scene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</p:sp>
            <p:sp>
              <p:nvSpPr>
                <p:cNvPr id="125" name="Oval 4"/>
                <p:cNvSpPr/>
                <p:nvPr/>
              </p:nvSpPr>
              <p:spPr>
                <a:xfrm>
                  <a:off x="1267296" y="338988"/>
                  <a:ext cx="634709" cy="507118"/>
                </a:xfrm>
                <a:custGeom>
                  <a:avLst/>
                  <a:gdLst>
                    <a:gd name="connsiteX0" fmla="*/ 0 w 613444"/>
                    <a:gd name="connsiteY0" fmla="*/ 0 h 613444"/>
                    <a:gd name="connsiteX1" fmla="*/ 613444 w 613444"/>
                    <a:gd name="connsiteY1" fmla="*/ 0 h 613444"/>
                    <a:gd name="connsiteX2" fmla="*/ 613444 w 613444"/>
                    <a:gd name="connsiteY2" fmla="*/ 613444 h 613444"/>
                    <a:gd name="connsiteX3" fmla="*/ 0 w 613444"/>
                    <a:gd name="connsiteY3" fmla="*/ 613444 h 613444"/>
                    <a:gd name="connsiteX4" fmla="*/ 0 w 613444"/>
                    <a:gd name="connsiteY4" fmla="*/ 0 h 613444"/>
                    <a:gd name="connsiteX0" fmla="*/ 0 w 634709"/>
                    <a:gd name="connsiteY0" fmla="*/ 0 h 613444"/>
                    <a:gd name="connsiteX1" fmla="*/ 613444 w 634709"/>
                    <a:gd name="connsiteY1" fmla="*/ 0 h 613444"/>
                    <a:gd name="connsiteX2" fmla="*/ 634709 w 634709"/>
                    <a:gd name="connsiteY2" fmla="*/ 507118 h 613444"/>
                    <a:gd name="connsiteX3" fmla="*/ 0 w 634709"/>
                    <a:gd name="connsiteY3" fmla="*/ 613444 h 613444"/>
                    <a:gd name="connsiteX4" fmla="*/ 0 w 634709"/>
                    <a:gd name="connsiteY4" fmla="*/ 0 h 613444"/>
                    <a:gd name="connsiteX0" fmla="*/ 0 w 634709"/>
                    <a:gd name="connsiteY0" fmla="*/ 0 h 507118"/>
                    <a:gd name="connsiteX1" fmla="*/ 613444 w 634709"/>
                    <a:gd name="connsiteY1" fmla="*/ 0 h 507118"/>
                    <a:gd name="connsiteX2" fmla="*/ 634709 w 634709"/>
                    <a:gd name="connsiteY2" fmla="*/ 507118 h 507118"/>
                    <a:gd name="connsiteX3" fmla="*/ 10632 w 634709"/>
                    <a:gd name="connsiteY3" fmla="*/ 507118 h 507118"/>
                    <a:gd name="connsiteX4" fmla="*/ 0 w 634709"/>
                    <a:gd name="connsiteY4" fmla="*/ 0 h 507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4709" h="507118">
                      <a:moveTo>
                        <a:pt x="0" y="0"/>
                      </a:moveTo>
                      <a:lnTo>
                        <a:pt x="613444" y="0"/>
                      </a:lnTo>
                      <a:lnTo>
                        <a:pt x="634709" y="507118"/>
                      </a:lnTo>
                      <a:lnTo>
                        <a:pt x="10632" y="507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600" kern="1200" dirty="0" smtClean="0">
                      <a:solidFill>
                        <a:schemeClr val="bg1"/>
                      </a:solidFill>
                    </a:rPr>
                    <a:t>CCG</a:t>
                  </a:r>
                  <a:endParaRPr lang="en-GB" sz="1600" kern="1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27" name="Diagram group"/>
            <p:cNvGrpSpPr/>
            <p:nvPr/>
          </p:nvGrpSpPr>
          <p:grpSpPr>
            <a:xfrm>
              <a:off x="6008716" y="5088628"/>
              <a:ext cx="867540" cy="867540"/>
              <a:chOff x="1140248" y="156900"/>
              <a:chExt cx="867540" cy="867540"/>
            </a:xfrm>
            <a:solidFill>
              <a:schemeClr val="accent6">
                <a:lumMod val="75000"/>
              </a:schemeClr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</p:grpSpPr>
          <p:grpSp>
            <p:nvGrpSpPr>
              <p:cNvPr id="128" name="Group 127"/>
              <p:cNvGrpSpPr/>
              <p:nvPr/>
            </p:nvGrpSpPr>
            <p:grpSpPr>
              <a:xfrm>
                <a:off x="1140248" y="156900"/>
                <a:ext cx="867540" cy="867540"/>
                <a:chOff x="1140248" y="156900"/>
                <a:chExt cx="867540" cy="867540"/>
              </a:xfrm>
              <a:grpFill/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1140248" y="156900"/>
                  <a:ext cx="867540" cy="86754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</p:sp>
            <p:sp>
              <p:nvSpPr>
                <p:cNvPr id="130" name="Oval 4"/>
                <p:cNvSpPr/>
                <p:nvPr/>
              </p:nvSpPr>
              <p:spPr>
                <a:xfrm>
                  <a:off x="1267296" y="338988"/>
                  <a:ext cx="634709" cy="507118"/>
                </a:xfrm>
                <a:custGeom>
                  <a:avLst/>
                  <a:gdLst>
                    <a:gd name="connsiteX0" fmla="*/ 0 w 613444"/>
                    <a:gd name="connsiteY0" fmla="*/ 0 h 613444"/>
                    <a:gd name="connsiteX1" fmla="*/ 613444 w 613444"/>
                    <a:gd name="connsiteY1" fmla="*/ 0 h 613444"/>
                    <a:gd name="connsiteX2" fmla="*/ 613444 w 613444"/>
                    <a:gd name="connsiteY2" fmla="*/ 613444 h 613444"/>
                    <a:gd name="connsiteX3" fmla="*/ 0 w 613444"/>
                    <a:gd name="connsiteY3" fmla="*/ 613444 h 613444"/>
                    <a:gd name="connsiteX4" fmla="*/ 0 w 613444"/>
                    <a:gd name="connsiteY4" fmla="*/ 0 h 613444"/>
                    <a:gd name="connsiteX0" fmla="*/ 0 w 634709"/>
                    <a:gd name="connsiteY0" fmla="*/ 0 h 613444"/>
                    <a:gd name="connsiteX1" fmla="*/ 613444 w 634709"/>
                    <a:gd name="connsiteY1" fmla="*/ 0 h 613444"/>
                    <a:gd name="connsiteX2" fmla="*/ 634709 w 634709"/>
                    <a:gd name="connsiteY2" fmla="*/ 507118 h 613444"/>
                    <a:gd name="connsiteX3" fmla="*/ 0 w 634709"/>
                    <a:gd name="connsiteY3" fmla="*/ 613444 h 613444"/>
                    <a:gd name="connsiteX4" fmla="*/ 0 w 634709"/>
                    <a:gd name="connsiteY4" fmla="*/ 0 h 613444"/>
                    <a:gd name="connsiteX0" fmla="*/ 0 w 634709"/>
                    <a:gd name="connsiteY0" fmla="*/ 0 h 507118"/>
                    <a:gd name="connsiteX1" fmla="*/ 613444 w 634709"/>
                    <a:gd name="connsiteY1" fmla="*/ 0 h 507118"/>
                    <a:gd name="connsiteX2" fmla="*/ 634709 w 634709"/>
                    <a:gd name="connsiteY2" fmla="*/ 507118 h 507118"/>
                    <a:gd name="connsiteX3" fmla="*/ 10632 w 634709"/>
                    <a:gd name="connsiteY3" fmla="*/ 507118 h 507118"/>
                    <a:gd name="connsiteX4" fmla="*/ 0 w 634709"/>
                    <a:gd name="connsiteY4" fmla="*/ 0 h 507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4709" h="507118">
                      <a:moveTo>
                        <a:pt x="0" y="0"/>
                      </a:moveTo>
                      <a:lnTo>
                        <a:pt x="613444" y="0"/>
                      </a:lnTo>
                      <a:lnTo>
                        <a:pt x="634709" y="507118"/>
                      </a:lnTo>
                      <a:lnTo>
                        <a:pt x="10632" y="507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kern="1200" dirty="0" smtClean="0"/>
                    <a:t>CSS</a:t>
                  </a:r>
                  <a:endParaRPr lang="en-GB" kern="1200" dirty="0"/>
                </a:p>
              </p:txBody>
            </p:sp>
          </p:grpSp>
        </p:grpSp>
      </p:grp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19C-EB47-4C06-9D2C-8E95200479A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3917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Using the Census in the health sector - JSNA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7848872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Profiling and mapping local populations</a:t>
            </a:r>
          </a:p>
          <a:p>
            <a:r>
              <a:rPr lang="en-GB" sz="2400" dirty="0" smtClean="0"/>
              <a:t>Population counts – e.g. populations of interest – older people, young children etc., rates </a:t>
            </a:r>
            <a:r>
              <a:rPr lang="en-GB" sz="2400" dirty="0"/>
              <a:t>such as all deaths per 100,000 </a:t>
            </a:r>
            <a:r>
              <a:rPr lang="en-GB" sz="2400" dirty="0" smtClean="0"/>
              <a:t>population</a:t>
            </a:r>
          </a:p>
          <a:p>
            <a:r>
              <a:rPr lang="en-GB" sz="2400" dirty="0" smtClean="0"/>
              <a:t>Population changes and future needs</a:t>
            </a:r>
          </a:p>
          <a:p>
            <a:r>
              <a:rPr lang="en-GB" sz="2400" dirty="0"/>
              <a:t>Wider determinants of health</a:t>
            </a:r>
          </a:p>
          <a:p>
            <a:r>
              <a:rPr lang="en-GB" sz="2400" dirty="0" smtClean="0"/>
              <a:t>Health specific questions</a:t>
            </a:r>
          </a:p>
          <a:p>
            <a:r>
              <a:rPr lang="en-GB" sz="2400" dirty="0" smtClean="0"/>
              <a:t>Ethnic groups (including gypsy and traveller pops)</a:t>
            </a:r>
          </a:p>
          <a:p>
            <a:r>
              <a:rPr lang="en-GB" sz="2400" dirty="0" smtClean="0"/>
              <a:t>Language (supporting health service engagement work at local level)</a:t>
            </a:r>
          </a:p>
          <a:p>
            <a:r>
              <a:rPr lang="en-GB" sz="2400" dirty="0" smtClean="0"/>
              <a:t>Carers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pPr lvl="1"/>
            <a:endParaRPr lang="en-GB" sz="2000" dirty="0" smtClean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19C-EB47-4C06-9D2C-8E95200479A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7167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Using the Census in the health sector </a:t>
            </a:r>
            <a:r>
              <a:rPr lang="en-GB" dirty="0" smtClean="0"/>
              <a:t>- Disease prevalence modelling, synthetic estimation, risk stratification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198933"/>
            <a:ext cx="3584426" cy="467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6" y="1201390"/>
            <a:ext cx="45417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276225">
              <a:buFont typeface="Arial" pitchFamily="34" charset="0"/>
              <a:buChar char="•"/>
            </a:pPr>
            <a:r>
              <a:rPr lang="en-GB" sz="2000" b="1" dirty="0" smtClean="0"/>
              <a:t>Synthetic estimates </a:t>
            </a:r>
            <a:r>
              <a:rPr lang="en-GB" sz="2000" dirty="0" smtClean="0"/>
              <a:t>– e.g. smoking, binge drinking, obesity, consumption </a:t>
            </a:r>
            <a:r>
              <a:rPr lang="en-GB" sz="2000" dirty="0"/>
              <a:t>of 5+ portions per day of fruit and </a:t>
            </a:r>
            <a:r>
              <a:rPr lang="en-GB" sz="2000" dirty="0" smtClean="0"/>
              <a:t>vegetables</a:t>
            </a:r>
          </a:p>
          <a:p>
            <a:pPr marL="361950" lvl="1" indent="-276225">
              <a:buFont typeface="Arial" pitchFamily="34" charset="0"/>
              <a:buChar char="•"/>
            </a:pPr>
            <a:r>
              <a:rPr lang="en-GB" sz="2000" b="1" dirty="0" smtClean="0"/>
              <a:t>Disease prevalence modelling</a:t>
            </a:r>
          </a:p>
          <a:p>
            <a:pPr marL="819150" lvl="3" indent="-276225">
              <a:buFont typeface="Arial" pitchFamily="34" charset="0"/>
              <a:buChar char="•"/>
            </a:pPr>
            <a:r>
              <a:rPr lang="en-GB" sz="2000" dirty="0" smtClean="0"/>
              <a:t>Using prevalence </a:t>
            </a:r>
            <a:r>
              <a:rPr lang="en-GB" sz="2000" dirty="0"/>
              <a:t>estimates </a:t>
            </a:r>
            <a:r>
              <a:rPr lang="en-GB" sz="2000" dirty="0" smtClean="0"/>
              <a:t>from Surveys </a:t>
            </a:r>
            <a:r>
              <a:rPr lang="en-GB" sz="2000" dirty="0"/>
              <a:t>e.g. Health Survey for </a:t>
            </a:r>
            <a:r>
              <a:rPr lang="en-GB" sz="2000" dirty="0" smtClean="0"/>
              <a:t>England, research, primary care data</a:t>
            </a:r>
          </a:p>
          <a:p>
            <a:pPr marL="819150" lvl="3" indent="-276225">
              <a:buFont typeface="Arial" pitchFamily="34" charset="0"/>
              <a:buChar char="•"/>
            </a:pPr>
            <a:r>
              <a:rPr lang="en-GB" sz="2000" dirty="0" smtClean="0"/>
              <a:t>Plus – population data, age, gender, deprivation, ethnicity </a:t>
            </a:r>
            <a:r>
              <a:rPr lang="en-GB" sz="2000" dirty="0" err="1" smtClean="0"/>
              <a:t>etc</a:t>
            </a:r>
            <a:endParaRPr lang="en-GB" sz="2000" dirty="0"/>
          </a:p>
          <a:p>
            <a:pPr marL="819150" lvl="3" indent="-276225">
              <a:buFont typeface="Arial" pitchFamily="34" charset="0"/>
              <a:buChar char="•"/>
            </a:pPr>
            <a:r>
              <a:rPr lang="en-GB" sz="2000" dirty="0" smtClean="0"/>
              <a:t>Modelling current prevalence and future trends (</a:t>
            </a:r>
            <a:r>
              <a:rPr lang="en-GB" sz="2000" dirty="0" err="1" smtClean="0"/>
              <a:t>e.g</a:t>
            </a:r>
            <a:r>
              <a:rPr lang="en-GB" sz="2000" dirty="0" smtClean="0"/>
              <a:t> .POPPI)</a:t>
            </a:r>
          </a:p>
          <a:p>
            <a:pPr marL="361950" lvl="1" indent="-276225">
              <a:buFont typeface="Arial" pitchFamily="34" charset="0"/>
              <a:buChar char="•"/>
            </a:pPr>
            <a:r>
              <a:rPr lang="en-GB" sz="2000" b="1" dirty="0" smtClean="0"/>
              <a:t>Risk stratification tools </a:t>
            </a:r>
            <a:r>
              <a:rPr lang="en-GB" sz="2000" dirty="0" smtClean="0"/>
              <a:t>– mainly GP list but can be population based too </a:t>
            </a:r>
            <a:endParaRPr lang="en-GB" sz="2000" dirty="0"/>
          </a:p>
          <a:p>
            <a:pPr marL="742950" lvl="1" indent="-285750">
              <a:buFont typeface="Arial" pitchFamily="34" charset="0"/>
              <a:buChar char="•"/>
            </a:pPr>
            <a:endParaRPr lang="en-GB" sz="2000" dirty="0"/>
          </a:p>
          <a:p>
            <a:pPr marL="742950" lvl="1" indent="-285750">
              <a:buFont typeface="Arial" pitchFamily="34" charset="0"/>
              <a:buChar char="•"/>
            </a:pPr>
            <a:endParaRPr lang="en-GB" sz="200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19C-EB47-4C06-9D2C-8E95200479A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407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products….Health Profiles, </a:t>
            </a:r>
            <a:r>
              <a:rPr lang="en-GB" dirty="0"/>
              <a:t>L</a:t>
            </a:r>
            <a:r>
              <a:rPr lang="en-GB" dirty="0" smtClean="0"/>
              <a:t>ocal health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806891" cy="3456384"/>
          </a:xfrm>
        </p:spPr>
      </p:pic>
      <p:pic>
        <p:nvPicPr>
          <p:cNvPr id="2052" name="Picture 4" descr="Health Profiles PDF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07370"/>
            <a:ext cx="3480321" cy="3370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73311"/>
            <a:ext cx="37671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19C-EB47-4C06-9D2C-8E95200479A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88887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5536" y="1268760"/>
            <a:ext cx="7488832" cy="2304256"/>
          </a:xfrm>
          <a:prstGeom prst="roundRect">
            <a:avLst>
              <a:gd name="adj" fmla="val 605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Health specific questions in the Census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7488832" cy="5616624"/>
          </a:xfrm>
        </p:spPr>
        <p:txBody>
          <a:bodyPr/>
          <a:lstStyle/>
          <a:p>
            <a:endParaRPr lang="en-GB" b="1" dirty="0" smtClean="0"/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is your health in general?’ </a:t>
            </a:r>
          </a:p>
          <a:p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‘Are your day-to-day activities limited because of a health problem or disability which has lasted, or is expected to last, at least 12 months?’</a:t>
            </a:r>
          </a:p>
          <a:p>
            <a:endParaRPr lang="en-GB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dirty="0" smtClean="0"/>
              <a:t>Self-reported health status – healthy life expectancy (Public Health Outcomes Framework)</a:t>
            </a:r>
          </a:p>
          <a:p>
            <a:r>
              <a:rPr lang="en-GB" dirty="0"/>
              <a:t>Limiting </a:t>
            </a:r>
            <a:r>
              <a:rPr lang="en-GB" dirty="0" smtClean="0"/>
              <a:t>long-term illness – disability-free life expectancy</a:t>
            </a:r>
          </a:p>
          <a:p>
            <a:endParaRPr lang="en-GB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719C-EB47-4C06-9D2C-8E95200479A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52163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4041</TotalTime>
  <Words>576</Words>
  <Application>Microsoft Office PowerPoint</Application>
  <PresentationFormat>On-screen Show (4:3)</PresentationFormat>
  <Paragraphs>114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'Opportunities and challenges of the 2011 Census'</vt:lpstr>
      <vt:lpstr>Contents</vt:lpstr>
      <vt:lpstr>Public Health England structure – from April 2013</vt:lpstr>
      <vt:lpstr>NHS Commissioning Board Structure</vt:lpstr>
      <vt:lpstr>Health Intelligence functions from April 2013  (public sector only) </vt:lpstr>
      <vt:lpstr>Using the Census in the health sector - JSNA</vt:lpstr>
      <vt:lpstr>Using the Census in the health sector - Disease prevalence modelling, synthetic estimation, risk stratification</vt:lpstr>
      <vt:lpstr>Examples of products….Health Profiles, Local health</vt:lpstr>
      <vt:lpstr>Health specific questions in the Census</vt:lpstr>
      <vt:lpstr>Live issues…Mapping CCG boundaries – registered and resident populations</vt:lpstr>
      <vt:lpstr>Live issues…Why LSOA boundary changes are important </vt:lpstr>
      <vt:lpstr>Live issues…Implications of boundary changes </vt:lpstr>
      <vt:lpstr>Looking ahead</vt:lpstr>
      <vt:lpstr>Looking ahead – profiling acute trust catchments</vt:lpstr>
      <vt:lpstr>Looking ahead</vt:lpstr>
      <vt:lpstr>'Opportunities and challenges of the 2011 Census'</vt:lpstr>
    </vt:vector>
  </TitlesOfParts>
  <Company>The University of York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Abbas</dc:creator>
  <cp:lastModifiedBy>User1</cp:lastModifiedBy>
  <cp:revision>218</cp:revision>
  <cp:lastPrinted>2012-08-21T12:31:37Z</cp:lastPrinted>
  <dcterms:created xsi:type="dcterms:W3CDTF">2012-06-19T09:18:59Z</dcterms:created>
  <dcterms:modified xsi:type="dcterms:W3CDTF">2012-09-21T15:26:58Z</dcterms:modified>
</cp:coreProperties>
</file>