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61" r:id="rId3"/>
    <p:sldId id="258" r:id="rId4"/>
    <p:sldId id="289" r:id="rId5"/>
    <p:sldId id="283" r:id="rId6"/>
    <p:sldId id="284" r:id="rId7"/>
    <p:sldId id="285" r:id="rId8"/>
    <p:sldId id="290" r:id="rId9"/>
    <p:sldId id="293" r:id="rId10"/>
    <p:sldId id="291" r:id="rId11"/>
    <p:sldId id="294" r:id="rId12"/>
    <p:sldId id="295" r:id="rId13"/>
    <p:sldId id="296" r:id="rId14"/>
    <p:sldId id="287" r:id="rId15"/>
    <p:sldId id="297" r:id="rId16"/>
    <p:sldId id="299" r:id="rId17"/>
    <p:sldId id="300" r:id="rId18"/>
    <p:sldId id="267" r:id="rId19"/>
    <p:sldId id="266" r:id="rId20"/>
    <p:sldId id="263" r:id="rId21"/>
    <p:sldId id="273"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808080"/>
    <a:srgbClr val="1447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61" autoAdjust="0"/>
  </p:normalViewPr>
  <p:slideViewPr>
    <p:cSldViewPr>
      <p:cViewPr varScale="1">
        <p:scale>
          <a:sx n="63" d="100"/>
          <a:sy n="63" d="100"/>
        </p:scale>
        <p:origin x="-108" y="-1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smtClean="0"/>
            </a:lvl1pPr>
          </a:lstStyle>
          <a:p>
            <a:pPr>
              <a:defRPr/>
            </a:pPr>
            <a:endParaRPr lang="en-US"/>
          </a:p>
        </p:txBody>
      </p:sp>
      <p:sp>
        <p:nvSpPr>
          <p:cNvPr id="573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vl1pPr>
          </a:lstStyle>
          <a:p>
            <a:pPr>
              <a:defRPr/>
            </a:pPr>
            <a:endParaRPr lang="en-US"/>
          </a:p>
        </p:txBody>
      </p:sp>
      <p:sp>
        <p:nvSpPr>
          <p:cNvPr id="573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smtClean="0"/>
            </a:lvl1pPr>
          </a:lstStyle>
          <a:p>
            <a:pPr>
              <a:defRPr/>
            </a:pPr>
            <a:endParaRPr lang="en-US"/>
          </a:p>
        </p:txBody>
      </p:sp>
      <p:sp>
        <p:nvSpPr>
          <p:cNvPr id="573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6D7D547B-0990-468E-888B-7B9C1719346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01863"/>
            <a:ext cx="7772400" cy="866775"/>
          </a:xfrm>
        </p:spPr>
        <p:txBody>
          <a:bodyPr/>
          <a:lstStyle>
            <a:lvl1pPr>
              <a:defRPr sz="2400">
                <a:solidFill>
                  <a:schemeClr val="bg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718877-8796-42D6-95F3-731EA0AAD8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916EB0-5DF8-4D79-8246-6AA3918BE5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B418C6-8A79-4421-9FAF-A3670E5DEB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08A03E-D6C0-4AF6-97FF-4309A0A0F57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6D94B-B377-4928-A43B-F427149BC7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A2C2A3-FEBC-4E0F-A2B4-D355733BF4C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F4C299-E2DC-4A0A-83AB-3D0F608C00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B3C413-FA43-4B44-AD8F-C6269EEE25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90DC01-4C13-4A64-95F7-E7A7B5EEAA4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83BD78-C026-496F-99C4-E2A72AA8F4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101BFC7-8BF3-4152-89E7-5386AC3828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spcBef>
          <a:spcPct val="0"/>
        </a:spcBef>
        <a:spcAft>
          <a:spcPct val="0"/>
        </a:spcAft>
        <a:defRPr sz="2800" b="1">
          <a:solidFill>
            <a:srgbClr val="144776"/>
          </a:solidFill>
          <a:latin typeface="+mj-lt"/>
          <a:ea typeface="+mj-ea"/>
          <a:cs typeface="+mj-cs"/>
        </a:defRPr>
      </a:lvl1pPr>
      <a:lvl2pPr algn="l" rtl="0" eaLnBrk="0" fontAlgn="base" hangingPunct="0">
        <a:spcBef>
          <a:spcPct val="0"/>
        </a:spcBef>
        <a:spcAft>
          <a:spcPct val="0"/>
        </a:spcAft>
        <a:defRPr sz="2800" b="1">
          <a:solidFill>
            <a:srgbClr val="144776"/>
          </a:solidFill>
          <a:latin typeface="Arial" charset="0"/>
        </a:defRPr>
      </a:lvl2pPr>
      <a:lvl3pPr algn="l" rtl="0" eaLnBrk="0" fontAlgn="base" hangingPunct="0">
        <a:spcBef>
          <a:spcPct val="0"/>
        </a:spcBef>
        <a:spcAft>
          <a:spcPct val="0"/>
        </a:spcAft>
        <a:defRPr sz="2800" b="1">
          <a:solidFill>
            <a:srgbClr val="144776"/>
          </a:solidFill>
          <a:latin typeface="Arial" charset="0"/>
        </a:defRPr>
      </a:lvl3pPr>
      <a:lvl4pPr algn="l" rtl="0" eaLnBrk="0" fontAlgn="base" hangingPunct="0">
        <a:spcBef>
          <a:spcPct val="0"/>
        </a:spcBef>
        <a:spcAft>
          <a:spcPct val="0"/>
        </a:spcAft>
        <a:defRPr sz="2800" b="1">
          <a:solidFill>
            <a:srgbClr val="144776"/>
          </a:solidFill>
          <a:latin typeface="Arial" charset="0"/>
        </a:defRPr>
      </a:lvl4pPr>
      <a:lvl5pPr algn="l" rtl="0" eaLnBrk="0" fontAlgn="base" hangingPunct="0">
        <a:spcBef>
          <a:spcPct val="0"/>
        </a:spcBef>
        <a:spcAft>
          <a:spcPct val="0"/>
        </a:spcAft>
        <a:defRPr sz="2800" b="1">
          <a:solidFill>
            <a:srgbClr val="144776"/>
          </a:solidFill>
          <a:latin typeface="Arial" charset="0"/>
        </a:defRPr>
      </a:lvl5pPr>
      <a:lvl6pPr marL="457200" algn="l" rtl="0" fontAlgn="base">
        <a:spcBef>
          <a:spcPct val="0"/>
        </a:spcBef>
        <a:spcAft>
          <a:spcPct val="0"/>
        </a:spcAft>
        <a:defRPr sz="2800" b="1">
          <a:solidFill>
            <a:srgbClr val="144776"/>
          </a:solidFill>
          <a:latin typeface="Arial" charset="0"/>
        </a:defRPr>
      </a:lvl6pPr>
      <a:lvl7pPr marL="914400" algn="l" rtl="0" fontAlgn="base">
        <a:spcBef>
          <a:spcPct val="0"/>
        </a:spcBef>
        <a:spcAft>
          <a:spcPct val="0"/>
        </a:spcAft>
        <a:defRPr sz="2800" b="1">
          <a:solidFill>
            <a:srgbClr val="144776"/>
          </a:solidFill>
          <a:latin typeface="Arial" charset="0"/>
        </a:defRPr>
      </a:lvl7pPr>
      <a:lvl8pPr marL="1371600" algn="l" rtl="0" fontAlgn="base">
        <a:spcBef>
          <a:spcPct val="0"/>
        </a:spcBef>
        <a:spcAft>
          <a:spcPct val="0"/>
        </a:spcAft>
        <a:defRPr sz="2800" b="1">
          <a:solidFill>
            <a:srgbClr val="144776"/>
          </a:solidFill>
          <a:latin typeface="Arial" charset="0"/>
        </a:defRPr>
      </a:lvl8pPr>
      <a:lvl9pPr marL="1828800" algn="l" rtl="0" fontAlgn="base">
        <a:spcBef>
          <a:spcPct val="0"/>
        </a:spcBef>
        <a:spcAft>
          <a:spcPct val="0"/>
        </a:spcAft>
        <a:defRPr sz="2800" b="1">
          <a:solidFill>
            <a:srgbClr val="144776"/>
          </a:solidFill>
          <a:latin typeface="Arial" charset="0"/>
        </a:defRPr>
      </a:lvl9pPr>
    </p:titleStyle>
    <p:bodyStyle>
      <a:lvl1pPr marL="342900" indent="-342900" algn="l" rtl="0" eaLnBrk="0" fontAlgn="base" hangingPunct="0">
        <a:spcBef>
          <a:spcPct val="20000"/>
        </a:spcBef>
        <a:spcAft>
          <a:spcPct val="0"/>
        </a:spcAft>
        <a:buChar char="•"/>
        <a:defRPr sz="2800">
          <a:solidFill>
            <a:srgbClr val="144776"/>
          </a:solidFill>
          <a:latin typeface="+mn-lt"/>
          <a:ea typeface="+mn-ea"/>
          <a:cs typeface="+mn-cs"/>
        </a:defRPr>
      </a:lvl1pPr>
      <a:lvl2pPr marL="742950" indent="-285750" algn="l" rtl="0" eaLnBrk="0" fontAlgn="base" hangingPunct="0">
        <a:spcBef>
          <a:spcPct val="20000"/>
        </a:spcBef>
        <a:spcAft>
          <a:spcPct val="0"/>
        </a:spcAft>
        <a:buChar char="–"/>
        <a:defRPr sz="2400">
          <a:solidFill>
            <a:srgbClr val="144776"/>
          </a:solidFill>
          <a:latin typeface="+mn-lt"/>
        </a:defRPr>
      </a:lvl2pPr>
      <a:lvl3pPr marL="1143000" indent="-228600" algn="l" rtl="0" eaLnBrk="0" fontAlgn="base" hangingPunct="0">
        <a:spcBef>
          <a:spcPct val="20000"/>
        </a:spcBef>
        <a:spcAft>
          <a:spcPct val="0"/>
        </a:spcAft>
        <a:buChar char="•"/>
        <a:defRPr sz="2000">
          <a:solidFill>
            <a:srgbClr val="144776"/>
          </a:solidFill>
          <a:latin typeface="+mn-lt"/>
        </a:defRPr>
      </a:lvl3pPr>
      <a:lvl4pPr marL="1600200" indent="-228600" algn="l" rtl="0" eaLnBrk="0" fontAlgn="base" hangingPunct="0">
        <a:spcBef>
          <a:spcPct val="20000"/>
        </a:spcBef>
        <a:spcAft>
          <a:spcPct val="0"/>
        </a:spcAft>
        <a:buChar char="–"/>
        <a:defRPr>
          <a:solidFill>
            <a:srgbClr val="144776"/>
          </a:solidFill>
          <a:latin typeface="+mn-lt"/>
        </a:defRPr>
      </a:lvl4pPr>
      <a:lvl5pPr marL="2057400" indent="-228600" algn="l" rtl="0" eaLnBrk="0" fontAlgn="base" hangingPunct="0">
        <a:spcBef>
          <a:spcPct val="20000"/>
        </a:spcBef>
        <a:spcAft>
          <a:spcPct val="0"/>
        </a:spcAft>
        <a:buChar char="»"/>
        <a:defRPr sz="1600">
          <a:solidFill>
            <a:srgbClr val="144776"/>
          </a:solidFill>
          <a:latin typeface="+mn-lt"/>
        </a:defRPr>
      </a:lvl5pPr>
      <a:lvl6pPr marL="2514600" indent="-228600" algn="l" rtl="0" fontAlgn="base">
        <a:spcBef>
          <a:spcPct val="20000"/>
        </a:spcBef>
        <a:spcAft>
          <a:spcPct val="0"/>
        </a:spcAft>
        <a:buChar char="»"/>
        <a:defRPr sz="1600">
          <a:solidFill>
            <a:srgbClr val="144776"/>
          </a:solidFill>
          <a:latin typeface="+mn-lt"/>
        </a:defRPr>
      </a:lvl6pPr>
      <a:lvl7pPr marL="2971800" indent="-228600" algn="l" rtl="0" fontAlgn="base">
        <a:spcBef>
          <a:spcPct val="20000"/>
        </a:spcBef>
        <a:spcAft>
          <a:spcPct val="0"/>
        </a:spcAft>
        <a:buChar char="»"/>
        <a:defRPr sz="1600">
          <a:solidFill>
            <a:srgbClr val="144776"/>
          </a:solidFill>
          <a:latin typeface="+mn-lt"/>
        </a:defRPr>
      </a:lvl7pPr>
      <a:lvl8pPr marL="3429000" indent="-228600" algn="l" rtl="0" fontAlgn="base">
        <a:spcBef>
          <a:spcPct val="20000"/>
        </a:spcBef>
        <a:spcAft>
          <a:spcPct val="0"/>
        </a:spcAft>
        <a:buChar char="»"/>
        <a:defRPr sz="1600">
          <a:solidFill>
            <a:srgbClr val="144776"/>
          </a:solidFill>
          <a:latin typeface="+mn-lt"/>
        </a:defRPr>
      </a:lvl8pPr>
      <a:lvl9pPr marL="3886200" indent="-228600" algn="l" rtl="0" fontAlgn="base">
        <a:spcBef>
          <a:spcPct val="20000"/>
        </a:spcBef>
        <a:spcAft>
          <a:spcPct val="0"/>
        </a:spcAft>
        <a:buChar char="»"/>
        <a:defRPr sz="1600">
          <a:solidFill>
            <a:srgbClr val="14477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Word_97_-_2003_Document6.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tony.champion@ncl.ac.u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0" y="1484313"/>
            <a:ext cx="9144000" cy="3262312"/>
          </a:xfrm>
          <a:prstGeom prst="rect">
            <a:avLst/>
          </a:prstGeom>
          <a:noFill/>
          <a:ln w="9525">
            <a:noFill/>
            <a:miter lim="800000"/>
            <a:headEnd/>
            <a:tailEnd/>
          </a:ln>
        </p:spPr>
        <p:txBody>
          <a:bodyPr>
            <a:spAutoFit/>
          </a:bodyPr>
          <a:lstStyle/>
          <a:p>
            <a:pPr algn="ctr"/>
            <a:r>
              <a:rPr lang="en-GB" sz="3200" b="1"/>
              <a:t>Migration patterns and assumptions: </a:t>
            </a:r>
          </a:p>
          <a:p>
            <a:pPr algn="ctr"/>
            <a:r>
              <a:rPr lang="en-GB" sz="3200" b="1"/>
              <a:t>The challenge of looking into the future</a:t>
            </a:r>
            <a:r>
              <a:rPr lang="en-GB" b="1"/>
              <a:t/>
            </a:r>
            <a:br>
              <a:rPr lang="en-GB" b="1"/>
            </a:br>
            <a:endParaRPr lang="en-GB" b="1"/>
          </a:p>
          <a:p>
            <a:pPr algn="ctr"/>
            <a:r>
              <a:rPr lang="en-GB" sz="2800" b="1"/>
              <a:t>Tony Champion</a:t>
            </a:r>
            <a:r>
              <a:rPr lang="en-GB"/>
              <a:t/>
            </a:r>
            <a:br>
              <a:rPr lang="en-GB"/>
            </a:br>
            <a:r>
              <a:rPr lang="en-GB" sz="2000"/>
              <a:t>Emeritus Professor of Population Geography, Newcastle University, </a:t>
            </a:r>
          </a:p>
          <a:p>
            <a:pPr algn="ctr"/>
            <a:r>
              <a:rPr lang="en-GB" sz="2000"/>
              <a:t>and President of the British Society for Population Studies</a:t>
            </a:r>
            <a:r>
              <a:rPr lang="en-GB"/>
              <a:t/>
            </a:r>
            <a:br>
              <a:rPr lang="en-GB"/>
            </a:br>
            <a:r>
              <a:rPr lang="en-GB"/>
              <a:t/>
            </a:r>
            <a:br>
              <a:rPr lang="en-GB"/>
            </a:br>
            <a:r>
              <a:rPr lang="en-GB" sz="2000" i="1"/>
              <a:t>Paper presented at TWRI Policy &amp; Research Conference on ‘Population and Household Projections: Do we need them?’, York, 21 November 2014</a:t>
            </a:r>
            <a:endParaRPr lang="en-US" sz="2000" i="1"/>
          </a:p>
        </p:txBody>
      </p:sp>
      <p:sp>
        <p:nvSpPr>
          <p:cNvPr id="9219" name="Rectangle 6"/>
          <p:cNvSpPr>
            <a:spLocks noGrp="1" noChangeArrowheads="1"/>
          </p:cNvSpPr>
          <p:nvPr>
            <p:ph type="ctrTitle"/>
          </p:nvPr>
        </p:nvSpPr>
        <p:spPr>
          <a:xfrm flipV="1">
            <a:off x="250825" y="6308725"/>
            <a:ext cx="936625" cy="360363"/>
          </a:xfrm>
        </p:spPr>
        <p:txBody>
          <a:bodyPr/>
          <a:lstStyle/>
          <a:p>
            <a:pPr eaLnBrk="1" hangingPunct="1"/>
            <a:endParaRPr 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z="2400" smtClean="0">
                <a:solidFill>
                  <a:schemeClr val="tx1"/>
                </a:solidFill>
              </a:rPr>
              <a:t>Net migration from England’s cities to towns and rural areas fell markedly after 2007, especially for London (PUA)</a:t>
            </a:r>
          </a:p>
        </p:txBody>
      </p:sp>
      <p:sp>
        <p:nvSpPr>
          <p:cNvPr id="2052" name="Text Box 4"/>
          <p:cNvSpPr txBox="1">
            <a:spLocks noChangeArrowheads="1"/>
          </p:cNvSpPr>
          <p:nvPr/>
        </p:nvSpPr>
        <p:spPr bwMode="auto">
          <a:xfrm>
            <a:off x="2411413" y="6340475"/>
            <a:ext cx="4248150" cy="517525"/>
          </a:xfrm>
          <a:prstGeom prst="rect">
            <a:avLst/>
          </a:prstGeom>
          <a:noFill/>
          <a:ln w="9525">
            <a:noFill/>
            <a:miter lim="800000"/>
            <a:headEnd/>
            <a:tailEnd/>
          </a:ln>
        </p:spPr>
        <p:txBody>
          <a:bodyPr>
            <a:spAutoFit/>
          </a:bodyPr>
          <a:lstStyle/>
          <a:p>
            <a:pPr algn="ctr"/>
            <a:r>
              <a:rPr lang="en-GB" altLang="en-US" sz="1400"/>
              <a:t>Source: calculated from ONS data for 64 cities </a:t>
            </a:r>
          </a:p>
          <a:p>
            <a:pPr algn="ctr"/>
            <a:r>
              <a:rPr lang="en-GB" altLang="en-US" sz="1400"/>
              <a:t>as defined in The State of the English Cities Report</a:t>
            </a:r>
            <a:endParaRPr lang="en-US" altLang="en-US" sz="1400"/>
          </a:p>
        </p:txBody>
      </p:sp>
      <p:graphicFrame>
        <p:nvGraphicFramePr>
          <p:cNvPr id="2050" name="Object 6"/>
          <p:cNvGraphicFramePr>
            <a:graphicFrameLocks noChangeAspect="1"/>
          </p:cNvGraphicFramePr>
          <p:nvPr/>
        </p:nvGraphicFramePr>
        <p:xfrm>
          <a:off x="0" y="765175"/>
          <a:ext cx="8893175" cy="5675313"/>
        </p:xfrm>
        <a:graphic>
          <a:graphicData uri="http://schemas.openxmlformats.org/presentationml/2006/ole">
            <p:oleObj spid="_x0000_s2050" name="Document" r:id="rId3" imgW="5320637" imgH="3632946" progId="Word.Document.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Internal migration: an assessment</a:t>
            </a:r>
            <a:endParaRPr lang="en-GB" altLang="en-US" smtClean="0">
              <a:solidFill>
                <a:schemeClr val="tx1"/>
              </a:solidFill>
            </a:endParaRPr>
          </a:p>
        </p:txBody>
      </p:sp>
      <p:sp>
        <p:nvSpPr>
          <p:cNvPr id="17411" name="Rectangle 3"/>
          <p:cNvSpPr>
            <a:spLocks noGrp="1" noChangeArrowheads="1"/>
          </p:cNvSpPr>
          <p:nvPr>
            <p:ph type="body" idx="4294967295"/>
          </p:nvPr>
        </p:nvSpPr>
        <p:spPr>
          <a:xfrm>
            <a:off x="250825" y="981075"/>
            <a:ext cx="8642350" cy="5543550"/>
          </a:xfrm>
        </p:spPr>
        <p:txBody>
          <a:bodyPr/>
          <a:lstStyle/>
          <a:p>
            <a:pPr eaLnBrk="1" hangingPunct="1">
              <a:lnSpc>
                <a:spcPct val="90000"/>
              </a:lnSpc>
            </a:pPr>
            <a:r>
              <a:rPr lang="en-GB" altLang="en-US" sz="2400" smtClean="0">
                <a:solidFill>
                  <a:srgbClr val="4D4D4D"/>
                </a:solidFill>
              </a:rPr>
              <a:t>The key issue is how far the LA </a:t>
            </a:r>
            <a:r>
              <a:rPr lang="en-US" altLang="en-US" sz="2400" smtClean="0">
                <a:solidFill>
                  <a:srgbClr val="4D4D4D"/>
                </a:solidFill>
              </a:rPr>
              <a:t>out-migration rates for 2007-12 will continue through the 25 years to 2037, though also relevant are the shares going to each of the other LAs</a:t>
            </a:r>
          </a:p>
          <a:p>
            <a:pPr eaLnBrk="1" hangingPunct="1">
              <a:lnSpc>
                <a:spcPct val="90000"/>
              </a:lnSpc>
            </a:pPr>
            <a:r>
              <a:rPr lang="en-GB" altLang="en-US" sz="2400" smtClean="0">
                <a:solidFill>
                  <a:srgbClr val="4D4D4D"/>
                </a:solidFill>
              </a:rPr>
              <a:t>I</a:t>
            </a:r>
            <a:r>
              <a:rPr lang="en-US" altLang="en-US" sz="2400" smtClean="0">
                <a:solidFill>
                  <a:srgbClr val="4D4D4D"/>
                </a:solidFill>
              </a:rPr>
              <a:t>t is well-established that overall migration rates fluctuate across economic cycles, as also does the spatial patterning, especially due to the ‘pivotal role’ of London</a:t>
            </a:r>
          </a:p>
          <a:p>
            <a:pPr eaLnBrk="1" hangingPunct="1">
              <a:lnSpc>
                <a:spcPct val="90000"/>
              </a:lnSpc>
            </a:pPr>
            <a:r>
              <a:rPr lang="en-GB" altLang="en-US" sz="2400" smtClean="0">
                <a:solidFill>
                  <a:srgbClr val="4D4D4D"/>
                </a:solidFill>
              </a:rPr>
              <a:t>London’s net migration balance with rest of </a:t>
            </a:r>
            <a:r>
              <a:rPr lang="en-US" altLang="en-US" sz="2400" smtClean="0">
                <a:solidFill>
                  <a:srgbClr val="4D4D4D"/>
                </a:solidFill>
              </a:rPr>
              <a:t>UK has ranged from -20k in 1990/91 to -120k in 2003/04 and was again down below -40k in 2008/09</a:t>
            </a:r>
          </a:p>
          <a:p>
            <a:pPr eaLnBrk="1" hangingPunct="1">
              <a:lnSpc>
                <a:spcPct val="90000"/>
              </a:lnSpc>
            </a:pPr>
            <a:r>
              <a:rPr lang="en-US" altLang="en-US" sz="2400" smtClean="0">
                <a:solidFill>
                  <a:srgbClr val="4D4D4D"/>
                </a:solidFill>
              </a:rPr>
              <a:t>One </a:t>
            </a:r>
            <a:r>
              <a:rPr lang="en-GB" altLang="en-US" sz="2400" smtClean="0">
                <a:solidFill>
                  <a:srgbClr val="4D4D4D"/>
                </a:solidFill>
              </a:rPr>
              <a:t>way of ill</a:t>
            </a:r>
            <a:r>
              <a:rPr lang="en-US" altLang="en-US" sz="2400" smtClean="0">
                <a:solidFill>
                  <a:srgbClr val="4D4D4D"/>
                </a:solidFill>
              </a:rPr>
              <a:t>ustrating the wider picture is by comparing migration for 2007-12 with that for 2001-07, using data compiled for the 64 cities of the </a:t>
            </a:r>
            <a:r>
              <a:rPr lang="en-US" altLang="en-US" sz="2400" i="1" smtClean="0">
                <a:solidFill>
                  <a:srgbClr val="4D4D4D"/>
                </a:solidFill>
              </a:rPr>
              <a:t>State of the English Cities</a:t>
            </a:r>
          </a:p>
          <a:p>
            <a:pPr eaLnBrk="1" hangingPunct="1">
              <a:lnSpc>
                <a:spcPct val="90000"/>
              </a:lnSpc>
            </a:pPr>
            <a:r>
              <a:rPr lang="en-GB" altLang="en-US" sz="2400" smtClean="0">
                <a:solidFill>
                  <a:schemeClr val="tx1"/>
                </a:solidFill>
              </a:rPr>
              <a:t>The latest data on London’s</a:t>
            </a:r>
            <a:r>
              <a:rPr lang="en-US" altLang="en-US" sz="2400" smtClean="0">
                <a:solidFill>
                  <a:schemeClr val="tx1"/>
                </a:solidFill>
              </a:rPr>
              <a:t> migration balance with rest of UK suggests some effects of economic recovery, especially in terms of balance with Greater South East</a:t>
            </a:r>
            <a:r>
              <a:rPr lang="en-GB" altLang="en-US" sz="2400" smtClean="0">
                <a:solidFill>
                  <a:schemeClr val="tx1"/>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z="2400" smtClean="0">
                <a:solidFill>
                  <a:schemeClr val="tx1"/>
                </a:solidFill>
              </a:rPr>
              <a:t>GLA’s net loss to Greater South East has been growing again  from 2009/10, with further ‘ripple effects’ now expected</a:t>
            </a:r>
          </a:p>
        </p:txBody>
      </p:sp>
      <p:graphicFrame>
        <p:nvGraphicFramePr>
          <p:cNvPr id="3074" name="Object 3"/>
          <p:cNvGraphicFramePr>
            <a:graphicFrameLocks noChangeAspect="1"/>
          </p:cNvGraphicFramePr>
          <p:nvPr/>
        </p:nvGraphicFramePr>
        <p:xfrm>
          <a:off x="0" y="774700"/>
          <a:ext cx="9144000" cy="5702300"/>
        </p:xfrm>
        <a:graphic>
          <a:graphicData uri="http://schemas.openxmlformats.org/presentationml/2006/ole">
            <p:oleObj spid="_x0000_s3074" name="Document" r:id="rId3" imgW="5320637" imgH="3632946" progId="Word.Document.8">
              <p:embed/>
            </p:oleObj>
          </a:graphicData>
        </a:graphic>
      </p:graphicFrame>
      <p:sp>
        <p:nvSpPr>
          <p:cNvPr id="3076" name="Text Box 4"/>
          <p:cNvSpPr txBox="1">
            <a:spLocks noChangeArrowheads="1"/>
          </p:cNvSpPr>
          <p:nvPr/>
        </p:nvSpPr>
        <p:spPr bwMode="auto">
          <a:xfrm>
            <a:off x="2411413" y="6340475"/>
            <a:ext cx="4248150" cy="517525"/>
          </a:xfrm>
          <a:prstGeom prst="rect">
            <a:avLst/>
          </a:prstGeom>
          <a:noFill/>
          <a:ln w="9525">
            <a:noFill/>
            <a:miter lim="800000"/>
            <a:headEnd/>
            <a:tailEnd/>
          </a:ln>
        </p:spPr>
        <p:txBody>
          <a:bodyPr>
            <a:spAutoFit/>
          </a:bodyPr>
          <a:lstStyle/>
          <a:p>
            <a:pPr algn="ctr"/>
            <a:r>
              <a:rPr lang="en-GB" sz="1400"/>
              <a:t>Source: calculated from NHSCR data for London as defined as GLA area</a:t>
            </a:r>
            <a:endParaRPr 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1268413"/>
          </a:xfrm>
          <a:solidFill>
            <a:schemeClr val="bg1"/>
          </a:solidFill>
        </p:spPr>
        <p:txBody>
          <a:bodyPr/>
          <a:lstStyle/>
          <a:p>
            <a:pPr algn="ctr" eaLnBrk="1" hangingPunct="1"/>
            <a:r>
              <a:rPr lang="en-GB" sz="2400" smtClean="0">
                <a:solidFill>
                  <a:schemeClr val="tx1"/>
                </a:solidFill>
              </a:rPr>
              <a:t>This acceleration in London’s net exodus to rest of UK means less population increase there for 2012-2037 than in ONS’s projected regional population change shown below</a:t>
            </a:r>
          </a:p>
        </p:txBody>
      </p:sp>
      <p:graphicFrame>
        <p:nvGraphicFramePr>
          <p:cNvPr id="4098" name="Object 3"/>
          <p:cNvGraphicFramePr>
            <a:graphicFrameLocks noChangeAspect="1"/>
          </p:cNvGraphicFramePr>
          <p:nvPr>
            <p:ph idx="1"/>
          </p:nvPr>
        </p:nvGraphicFramePr>
        <p:xfrm>
          <a:off x="0" y="1268413"/>
          <a:ext cx="8893175" cy="5013325"/>
        </p:xfrm>
        <a:graphic>
          <a:graphicData uri="http://schemas.openxmlformats.org/presentationml/2006/ole">
            <p:oleObj spid="_x0000_s4098" name="Document" r:id="rId3" imgW="5320637" imgH="3632946" progId="Word.Document.8">
              <p:embed/>
            </p:oleObj>
          </a:graphicData>
        </a:graphic>
      </p:graphicFrame>
      <p:sp>
        <p:nvSpPr>
          <p:cNvPr id="4100" name="Text Box 4"/>
          <p:cNvSpPr txBox="1">
            <a:spLocks noChangeArrowheads="1"/>
          </p:cNvSpPr>
          <p:nvPr/>
        </p:nvSpPr>
        <p:spPr bwMode="auto">
          <a:xfrm>
            <a:off x="2411413" y="6340475"/>
            <a:ext cx="4248150" cy="517525"/>
          </a:xfrm>
          <a:prstGeom prst="rect">
            <a:avLst/>
          </a:prstGeom>
          <a:noFill/>
          <a:ln w="9525">
            <a:noFill/>
            <a:miter lim="800000"/>
            <a:headEnd/>
            <a:tailEnd/>
          </a:ln>
        </p:spPr>
        <p:txBody>
          <a:bodyPr>
            <a:spAutoFit/>
          </a:bodyPr>
          <a:lstStyle/>
          <a:p>
            <a:pPr algn="ctr"/>
            <a:r>
              <a:rPr lang="en-GB" sz="1400"/>
              <a:t>Source: 2012-based Sub National Population Projections for England (ONS, 2014)</a:t>
            </a:r>
            <a:endParaRPr 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0" y="0"/>
            <a:ext cx="9144000" cy="908050"/>
          </a:xfrm>
          <a:solidFill>
            <a:schemeClr val="bg1"/>
          </a:solidFill>
        </p:spPr>
        <p:txBody>
          <a:bodyPr/>
          <a:lstStyle/>
          <a:p>
            <a:pPr algn="ctr" eaLnBrk="1" hangingPunct="1"/>
            <a:r>
              <a:rPr lang="en-GB" altLang="en-US" sz="2400" smtClean="0">
                <a:solidFill>
                  <a:schemeClr val="tx1"/>
                </a:solidFill>
              </a:rPr>
              <a:t>If ‘ripple’ reaches </a:t>
            </a:r>
            <a:r>
              <a:rPr lang="en-US" altLang="en-US" sz="2400" smtClean="0">
                <a:solidFill>
                  <a:schemeClr val="tx1"/>
                </a:solidFill>
              </a:rPr>
              <a:t>North East, this would offset its 47k cut in within-England migration made by the 2012-based projection </a:t>
            </a:r>
            <a:r>
              <a:rPr lang="en-GB" altLang="en-US" sz="2400" smtClean="0">
                <a:solidFill>
                  <a:schemeClr val="tx1"/>
                </a:solidFill>
              </a:rPr>
              <a:t> </a:t>
            </a:r>
            <a:endParaRPr lang="en-US" altLang="en-US" sz="2400" smtClean="0">
              <a:solidFill>
                <a:schemeClr val="tx1"/>
              </a:solidFill>
            </a:endParaRPr>
          </a:p>
        </p:txBody>
      </p:sp>
      <p:pic>
        <p:nvPicPr>
          <p:cNvPr id="18435" name="Picture 5"/>
          <p:cNvPicPr>
            <a:picLocks noGrp="1" noChangeAspect="1" noChangeArrowheads="1"/>
          </p:cNvPicPr>
          <p:nvPr>
            <p:ph idx="4294967295"/>
          </p:nvPr>
        </p:nvPicPr>
        <p:blipFill>
          <a:blip r:embed="rId2" cstate="print"/>
          <a:srcRect/>
          <a:stretch>
            <a:fillRect/>
          </a:stretch>
        </p:blipFill>
        <p:spPr>
          <a:xfrm>
            <a:off x="179388" y="863600"/>
            <a:ext cx="8424862" cy="575310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765175"/>
          </a:xfrm>
          <a:solidFill>
            <a:schemeClr val="bg1"/>
          </a:solidFill>
        </p:spPr>
        <p:txBody>
          <a:bodyPr/>
          <a:lstStyle/>
          <a:p>
            <a:pPr algn="ctr" eaLnBrk="1" hangingPunct="1"/>
            <a:r>
              <a:rPr lang="en-GB" smtClean="0">
                <a:solidFill>
                  <a:schemeClr val="tx1"/>
                </a:solidFill>
              </a:rPr>
              <a:t>Discussion 1</a:t>
            </a:r>
          </a:p>
        </p:txBody>
      </p:sp>
      <p:sp>
        <p:nvSpPr>
          <p:cNvPr id="19459" name="Rectangle 3"/>
          <p:cNvSpPr>
            <a:spLocks noGrp="1" noChangeArrowheads="1"/>
          </p:cNvSpPr>
          <p:nvPr>
            <p:ph type="body" idx="1"/>
          </p:nvPr>
        </p:nvSpPr>
        <p:spPr>
          <a:xfrm>
            <a:off x="250825" y="836613"/>
            <a:ext cx="8748713" cy="5688012"/>
          </a:xfrm>
        </p:spPr>
        <p:txBody>
          <a:bodyPr/>
          <a:lstStyle/>
          <a:p>
            <a:pPr eaLnBrk="1" hangingPunct="1">
              <a:lnSpc>
                <a:spcPct val="90000"/>
              </a:lnSpc>
            </a:pPr>
            <a:r>
              <a:rPr lang="en-GB" sz="2400" smtClean="0">
                <a:solidFill>
                  <a:schemeClr val="tx1"/>
                </a:solidFill>
              </a:rPr>
              <a:t>If history repeats itself, then the further progress of economic recovery will lead to an acceleration in internal migration rates and especially in urban-to-rural migration – in which case, a longer base period than 2007-12 would have been preferable (or, at least, a variant projection)</a:t>
            </a:r>
          </a:p>
          <a:p>
            <a:pPr eaLnBrk="1" hangingPunct="1">
              <a:lnSpc>
                <a:spcPct val="90000"/>
              </a:lnSpc>
              <a:buFontTx/>
              <a:buNone/>
            </a:pPr>
            <a:r>
              <a:rPr lang="en-GB" sz="2400" smtClean="0">
                <a:solidFill>
                  <a:schemeClr val="tx1"/>
                </a:solidFill>
              </a:rPr>
              <a:t>BUT maybe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765175"/>
          </a:xfrm>
          <a:solidFill>
            <a:schemeClr val="bg1"/>
          </a:solidFill>
        </p:spPr>
        <p:txBody>
          <a:bodyPr/>
          <a:lstStyle/>
          <a:p>
            <a:pPr algn="ctr" eaLnBrk="1" hangingPunct="1"/>
            <a:r>
              <a:rPr lang="en-GB" smtClean="0">
                <a:solidFill>
                  <a:schemeClr val="tx1"/>
                </a:solidFill>
              </a:rPr>
              <a:t>Discussion 2</a:t>
            </a:r>
          </a:p>
        </p:txBody>
      </p:sp>
      <p:sp>
        <p:nvSpPr>
          <p:cNvPr id="20483" name="Rectangle 3"/>
          <p:cNvSpPr>
            <a:spLocks noGrp="1" noChangeArrowheads="1"/>
          </p:cNvSpPr>
          <p:nvPr>
            <p:ph type="body" idx="1"/>
          </p:nvPr>
        </p:nvSpPr>
        <p:spPr>
          <a:xfrm>
            <a:off x="250825" y="836613"/>
            <a:ext cx="8748713" cy="5688012"/>
          </a:xfrm>
        </p:spPr>
        <p:txBody>
          <a:bodyPr/>
          <a:lstStyle/>
          <a:p>
            <a:pPr eaLnBrk="1" hangingPunct="1">
              <a:lnSpc>
                <a:spcPct val="90000"/>
              </a:lnSpc>
              <a:buFontTx/>
              <a:buNone/>
            </a:pPr>
            <a:r>
              <a:rPr lang="en-GB" sz="2400" smtClean="0">
                <a:solidFill>
                  <a:schemeClr val="tx1"/>
                </a:solidFill>
              </a:rPr>
              <a:t>BUT maybe history will not repeat itself because of some more fundamental change(s) in economy and society, e.g.:</a:t>
            </a:r>
          </a:p>
          <a:p>
            <a:pPr eaLnBrk="1" hangingPunct="1">
              <a:lnSpc>
                <a:spcPct val="90000"/>
              </a:lnSpc>
            </a:pPr>
            <a:r>
              <a:rPr lang="en-GB" sz="2400" smtClean="0">
                <a:solidFill>
                  <a:schemeClr val="tx1"/>
                </a:solidFill>
              </a:rPr>
              <a:t>The recovery from the ‘Great Recession’ is slower than that from previous recessions, so is it qualitatively different too?</a:t>
            </a:r>
          </a:p>
          <a:p>
            <a:pPr eaLnBrk="1" hangingPunct="1">
              <a:lnSpc>
                <a:spcPct val="90000"/>
              </a:lnSpc>
            </a:pPr>
            <a:r>
              <a:rPr lang="en-GB" sz="2400" smtClean="0">
                <a:solidFill>
                  <a:schemeClr val="tx1"/>
                </a:solidFill>
              </a:rPr>
              <a:t>Household formation rates and ability to access owner occupation have fallen in recent years, so where to now?</a:t>
            </a:r>
          </a:p>
          <a:p>
            <a:pPr eaLnBrk="1" hangingPunct="1">
              <a:lnSpc>
                <a:spcPct val="90000"/>
              </a:lnSpc>
            </a:pPr>
            <a:r>
              <a:rPr lang="en-GB" sz="2400" smtClean="0">
                <a:solidFill>
                  <a:schemeClr val="tx1"/>
                </a:solidFill>
              </a:rPr>
              <a:t>Will a longer-term tendency for people to move home less often continue into the future?</a:t>
            </a:r>
          </a:p>
          <a:p>
            <a:pPr eaLnBrk="1" hangingPunct="1">
              <a:lnSpc>
                <a:spcPct val="90000"/>
              </a:lnSpc>
            </a:pPr>
            <a:r>
              <a:rPr lang="en-GB" sz="2400" smtClean="0">
                <a:solidFill>
                  <a:schemeClr val="tx1"/>
                </a:solidFill>
              </a:rPr>
              <a:t>There has been marked urban resurgence since the 1980s, but how robust this will prove, especially beyond London?</a:t>
            </a:r>
          </a:p>
          <a:p>
            <a:pPr eaLnBrk="1" hangingPunct="1">
              <a:lnSpc>
                <a:spcPct val="90000"/>
              </a:lnSpc>
            </a:pPr>
            <a:r>
              <a:rPr lang="en-GB" sz="2400" smtClean="0">
                <a:solidFill>
                  <a:schemeClr val="tx1"/>
                </a:solidFill>
              </a:rPr>
              <a:t>Will the rising ethnic minority presence in the population (especially of larger cities) reduce the urban exodus?</a:t>
            </a:r>
          </a:p>
          <a:p>
            <a:pPr eaLnBrk="1" hangingPunct="1">
              <a:lnSpc>
                <a:spcPct val="90000"/>
              </a:lnSpc>
            </a:pPr>
            <a:r>
              <a:rPr lang="en-GB" sz="2400" smtClean="0">
                <a:solidFill>
                  <a:schemeClr val="tx1"/>
                </a:solidFill>
              </a:rPr>
              <a:t>Given that London is ‘pivot’ of whole UK migration system, what happens if net immigration falls to ‘tens of thousands’?</a:t>
            </a:r>
          </a:p>
          <a:p>
            <a:pPr eaLnBrk="1" hangingPunct="1">
              <a:lnSpc>
                <a:spcPct val="90000"/>
              </a:lnSpc>
            </a:pPr>
            <a:r>
              <a:rPr lang="en-GB" sz="2400" smtClean="0">
                <a:solidFill>
                  <a:schemeClr val="tx1"/>
                </a:solidFill>
              </a:rPr>
              <a:t>Some evidence behind these questions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0" y="0"/>
            <a:ext cx="9144000" cy="836613"/>
          </a:xfrm>
          <a:solidFill>
            <a:schemeClr val="bg1"/>
          </a:solidFill>
        </p:spPr>
        <p:txBody>
          <a:bodyPr/>
          <a:lstStyle/>
          <a:p>
            <a:pPr algn="ctr" eaLnBrk="1" hangingPunct="1">
              <a:lnSpc>
                <a:spcPct val="90000"/>
              </a:lnSpc>
            </a:pPr>
            <a:r>
              <a:rPr lang="en-US" altLang="en-US" sz="2400" smtClean="0">
                <a:solidFill>
                  <a:schemeClr val="tx1"/>
                </a:solidFill>
              </a:rPr>
              <a:t>There has been a fall in rates of 10-year address changing,  </a:t>
            </a:r>
            <a:br>
              <a:rPr lang="en-US" altLang="en-US" sz="2400" smtClean="0">
                <a:solidFill>
                  <a:schemeClr val="tx1"/>
                </a:solidFill>
              </a:rPr>
            </a:br>
            <a:r>
              <a:rPr lang="en-US" altLang="en-US" sz="2400" smtClean="0">
                <a:solidFill>
                  <a:schemeClr val="tx1"/>
                </a:solidFill>
              </a:rPr>
              <a:t>but nearly all this is due to a reduction in moves of &lt;10km</a:t>
            </a:r>
          </a:p>
        </p:txBody>
      </p:sp>
      <p:pic>
        <p:nvPicPr>
          <p:cNvPr id="21507" name="Picture 3"/>
          <p:cNvPicPr>
            <a:picLocks noGrp="1" noChangeAspect="1" noChangeArrowheads="1"/>
          </p:cNvPicPr>
          <p:nvPr>
            <p:ph idx="4294967295"/>
          </p:nvPr>
        </p:nvPicPr>
        <p:blipFill>
          <a:blip r:embed="rId2" cstate="print"/>
          <a:srcRect/>
          <a:stretch>
            <a:fillRect/>
          </a:stretch>
        </p:blipFill>
        <p:spPr>
          <a:xfrm>
            <a:off x="0" y="692150"/>
            <a:ext cx="9828213" cy="5976938"/>
          </a:xfrm>
        </p:spPr>
      </p:pic>
      <p:sp>
        <p:nvSpPr>
          <p:cNvPr id="21508" name="TextBox 3"/>
          <p:cNvSpPr txBox="1">
            <a:spLocks noChangeArrowheads="1"/>
          </p:cNvSpPr>
          <p:nvPr/>
        </p:nvSpPr>
        <p:spPr bwMode="auto">
          <a:xfrm>
            <a:off x="2484438" y="6488113"/>
            <a:ext cx="4751387" cy="369887"/>
          </a:xfrm>
          <a:prstGeom prst="rect">
            <a:avLst/>
          </a:prstGeom>
          <a:noFill/>
          <a:ln w="9525">
            <a:noFill/>
            <a:miter lim="800000"/>
            <a:headEnd/>
            <a:tailEnd/>
          </a:ln>
        </p:spPr>
        <p:txBody>
          <a:bodyPr>
            <a:spAutoFit/>
          </a:bodyPr>
          <a:lstStyle/>
          <a:p>
            <a:r>
              <a:rPr lang="en-GB" sz="1200">
                <a:cs typeface="Arial" charset="0"/>
              </a:rPr>
              <a:t>Source: Calculated from ONS Longitudinal Study. Crown copyright</a:t>
            </a:r>
            <a:r>
              <a:rPr lang="en-GB">
                <a:cs typeface="Arial"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GB" altLang="en-US" sz="2400" smtClean="0">
                <a:solidFill>
                  <a:schemeClr val="tx1"/>
                </a:solidFill>
              </a:rPr>
              <a:t>Much faster population growth </a:t>
            </a:r>
            <a:r>
              <a:rPr lang="en-US" altLang="en-US" sz="2400" smtClean="0">
                <a:solidFill>
                  <a:schemeClr val="tx1"/>
                </a:solidFill>
              </a:rPr>
              <a:t>since 2001 in all 3 size groups of cities in both halves of England, with London leading</a:t>
            </a:r>
          </a:p>
        </p:txBody>
      </p:sp>
      <p:graphicFrame>
        <p:nvGraphicFramePr>
          <p:cNvPr id="5122" name="Object 9"/>
          <p:cNvGraphicFramePr>
            <a:graphicFrameLocks noChangeAspect="1"/>
          </p:cNvGraphicFramePr>
          <p:nvPr/>
        </p:nvGraphicFramePr>
        <p:xfrm>
          <a:off x="395288" y="971550"/>
          <a:ext cx="8137525" cy="5554663"/>
        </p:xfrm>
        <a:graphic>
          <a:graphicData uri="http://schemas.openxmlformats.org/presentationml/2006/ole">
            <p:oleObj spid="_x0000_s5122" name="Document" r:id="rId3" imgW="5320637" imgH="3632946" progId="Word.Document.8">
              <p:embed/>
            </p:oleObj>
          </a:graphicData>
        </a:graphic>
      </p:graphicFrame>
      <p:sp>
        <p:nvSpPr>
          <p:cNvPr id="5124" name="Text Box 10"/>
          <p:cNvSpPr txBox="1">
            <a:spLocks noChangeArrowheads="1"/>
          </p:cNvSpPr>
          <p:nvPr/>
        </p:nvSpPr>
        <p:spPr bwMode="auto">
          <a:xfrm>
            <a:off x="2411413" y="6340475"/>
            <a:ext cx="4248150" cy="517525"/>
          </a:xfrm>
          <a:prstGeom prst="rect">
            <a:avLst/>
          </a:prstGeom>
          <a:noFill/>
          <a:ln w="9525">
            <a:noFill/>
            <a:miter lim="800000"/>
            <a:headEnd/>
            <a:tailEnd/>
          </a:ln>
        </p:spPr>
        <p:txBody>
          <a:bodyPr>
            <a:spAutoFit/>
          </a:bodyPr>
          <a:lstStyle/>
          <a:p>
            <a:pPr algn="ctr"/>
            <a:r>
              <a:rPr lang="en-GB" sz="1400"/>
              <a:t>Source: calculated from ONS data for 64 cities </a:t>
            </a:r>
          </a:p>
          <a:p>
            <a:pPr algn="ctr"/>
            <a:r>
              <a:rPr lang="en-GB" sz="1400"/>
              <a:t>as defined in The State of the English Cities Report</a:t>
            </a:r>
            <a:endParaRPr 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0"/>
            <a:ext cx="9144000" cy="836613"/>
          </a:xfrm>
          <a:solidFill>
            <a:schemeClr val="bg1"/>
          </a:solidFill>
        </p:spPr>
        <p:txBody>
          <a:bodyPr/>
          <a:lstStyle/>
          <a:p>
            <a:pPr algn="ctr" eaLnBrk="1" hangingPunct="1"/>
            <a:r>
              <a:rPr lang="en-GB" sz="2400" smtClean="0">
                <a:solidFill>
                  <a:schemeClr val="tx1"/>
                </a:solidFill>
              </a:rPr>
              <a:t>London’s gains from overseas are largely offset by its losses to rest of UK, but is there a causal link between the two?</a:t>
            </a:r>
          </a:p>
        </p:txBody>
      </p:sp>
      <p:graphicFrame>
        <p:nvGraphicFramePr>
          <p:cNvPr id="6146" name="Object 5"/>
          <p:cNvGraphicFramePr>
            <a:graphicFrameLocks noChangeAspect="1"/>
          </p:cNvGraphicFramePr>
          <p:nvPr>
            <p:ph idx="1"/>
          </p:nvPr>
        </p:nvGraphicFramePr>
        <p:xfrm>
          <a:off x="0" y="476250"/>
          <a:ext cx="9144000" cy="6021388"/>
        </p:xfrm>
        <a:graphic>
          <a:graphicData uri="http://schemas.openxmlformats.org/presentationml/2006/ole">
            <p:oleObj spid="_x0000_s6146" name="Document" r:id="rId3" imgW="5320637" imgH="3632946" progId="Word.Document.8">
              <p:embed/>
            </p:oleObj>
          </a:graphicData>
        </a:graphic>
      </p:graphicFrame>
      <p:sp>
        <p:nvSpPr>
          <p:cNvPr id="6148" name="Text Box 9"/>
          <p:cNvSpPr txBox="1">
            <a:spLocks noChangeArrowheads="1"/>
          </p:cNvSpPr>
          <p:nvPr/>
        </p:nvSpPr>
        <p:spPr bwMode="auto">
          <a:xfrm>
            <a:off x="2051050" y="6340475"/>
            <a:ext cx="5184775" cy="517525"/>
          </a:xfrm>
          <a:prstGeom prst="rect">
            <a:avLst/>
          </a:prstGeom>
          <a:noFill/>
          <a:ln w="9525">
            <a:noFill/>
            <a:miter lim="800000"/>
            <a:headEnd/>
            <a:tailEnd/>
          </a:ln>
        </p:spPr>
        <p:txBody>
          <a:bodyPr>
            <a:spAutoFit/>
          </a:bodyPr>
          <a:lstStyle/>
          <a:p>
            <a:pPr algn="ctr"/>
            <a:r>
              <a:rPr lang="en-GB" sz="1400"/>
              <a:t>Source: calculated for </a:t>
            </a:r>
            <a:r>
              <a:rPr lang="en-GB" sz="1400" b="1"/>
              <a:t>2001-2012</a:t>
            </a:r>
            <a:r>
              <a:rPr lang="en-GB" sz="1400"/>
              <a:t> from ONS data for 64 cities </a:t>
            </a:r>
          </a:p>
          <a:p>
            <a:pPr algn="ctr"/>
            <a:r>
              <a:rPr lang="en-GB" sz="1400"/>
              <a:t>as defined in The State of the English Cities Report</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765175"/>
          </a:xfrm>
          <a:solidFill>
            <a:schemeClr val="bg1"/>
          </a:solidFill>
        </p:spPr>
        <p:txBody>
          <a:bodyPr/>
          <a:lstStyle/>
          <a:p>
            <a:pPr algn="ctr" eaLnBrk="1" hangingPunct="1"/>
            <a:r>
              <a:rPr lang="en-GB" smtClean="0">
                <a:solidFill>
                  <a:schemeClr val="tx1"/>
                </a:solidFill>
              </a:rPr>
              <a:t>Introduction  </a:t>
            </a:r>
          </a:p>
        </p:txBody>
      </p:sp>
      <p:sp>
        <p:nvSpPr>
          <p:cNvPr id="10243" name="Rectangle 3"/>
          <p:cNvSpPr>
            <a:spLocks noGrp="1" noChangeArrowheads="1"/>
          </p:cNvSpPr>
          <p:nvPr>
            <p:ph type="body" idx="1"/>
          </p:nvPr>
        </p:nvSpPr>
        <p:spPr>
          <a:xfrm>
            <a:off x="179388" y="765175"/>
            <a:ext cx="8964612" cy="6092825"/>
          </a:xfrm>
        </p:spPr>
        <p:txBody>
          <a:bodyPr/>
          <a:lstStyle/>
          <a:p>
            <a:pPr eaLnBrk="1" hangingPunct="1"/>
            <a:r>
              <a:rPr lang="en-GB" sz="2400" smtClean="0">
                <a:solidFill>
                  <a:schemeClr val="tx1"/>
                </a:solidFill>
              </a:rPr>
              <a:t>At last year’s TWRI national conference, I examined ‘changing patterns of migration’ and ended by looking forward to ONS’s 2012-based Sub National Population Projections (SNPP)</a:t>
            </a:r>
          </a:p>
          <a:p>
            <a:pPr eaLnBrk="1" hangingPunct="1"/>
            <a:r>
              <a:rPr lang="en-GB" sz="2400" smtClean="0">
                <a:solidFill>
                  <a:schemeClr val="tx1"/>
                </a:solidFill>
              </a:rPr>
              <a:t>Now that these are available, my aim is to look behind the headline results and examine the migration assumptions, so as to assess how much confidence can be placed in them for policy and planning purposes</a:t>
            </a:r>
          </a:p>
          <a:p>
            <a:pPr eaLnBrk="1" hangingPunct="1"/>
            <a:r>
              <a:rPr lang="en-GB" sz="2400" smtClean="0">
                <a:solidFill>
                  <a:schemeClr val="tx1"/>
                </a:solidFill>
              </a:rPr>
              <a:t>The 2012-based SNPP have a big advantage over the previous rounds in being based on a starting population that has been revised in the light of the 2011 Census results</a:t>
            </a:r>
          </a:p>
          <a:p>
            <a:pPr eaLnBrk="1" hangingPunct="1"/>
            <a:r>
              <a:rPr lang="en-GB" sz="2400" smtClean="0">
                <a:solidFill>
                  <a:schemeClr val="tx1"/>
                </a:solidFill>
              </a:rPr>
              <a:t>But the projections for 2012-2037 are only as reliable as the assumptions on which they are based</a:t>
            </a:r>
            <a:r>
              <a:rPr lang="en-GB" smtClean="0">
                <a:solidFill>
                  <a:schemeClr val="tx1"/>
                </a:solidFill>
              </a:rPr>
              <a:t> </a:t>
            </a:r>
            <a:r>
              <a:rPr lang="en-GB" sz="2400" smtClean="0">
                <a:solidFill>
                  <a:schemeClr val="tx1"/>
                </a:solidFill>
              </a:rPr>
              <a:t>– for much of migration, this is the average of the latest five years of recorded rates</a:t>
            </a:r>
          </a:p>
          <a:p>
            <a:pPr eaLnBrk="1" hangingPunct="1"/>
            <a:r>
              <a:rPr lang="en-GB" sz="2400" smtClean="0">
                <a:solidFill>
                  <a:schemeClr val="tx1"/>
                </a:solidFill>
              </a:rPr>
              <a:t>How useful is 2007-2012 as a guide for 2012-2037?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765175"/>
          </a:xfrm>
          <a:solidFill>
            <a:schemeClr val="bg1"/>
          </a:solidFill>
        </p:spPr>
        <p:txBody>
          <a:bodyPr/>
          <a:lstStyle/>
          <a:p>
            <a:pPr algn="ctr" eaLnBrk="1" hangingPunct="1"/>
            <a:r>
              <a:rPr lang="en-GB" smtClean="0">
                <a:solidFill>
                  <a:schemeClr val="tx1"/>
                </a:solidFill>
              </a:rPr>
              <a:t>Final word</a:t>
            </a:r>
          </a:p>
        </p:txBody>
      </p:sp>
      <p:sp>
        <p:nvSpPr>
          <p:cNvPr id="22531" name="Rectangle 3"/>
          <p:cNvSpPr>
            <a:spLocks noGrp="1" noChangeArrowheads="1"/>
          </p:cNvSpPr>
          <p:nvPr>
            <p:ph type="body" idx="1"/>
          </p:nvPr>
        </p:nvSpPr>
        <p:spPr>
          <a:xfrm>
            <a:off x="323850" y="981075"/>
            <a:ext cx="8362950" cy="5543550"/>
          </a:xfrm>
        </p:spPr>
        <p:txBody>
          <a:bodyPr/>
          <a:lstStyle/>
          <a:p>
            <a:pPr eaLnBrk="1" hangingPunct="1"/>
            <a:r>
              <a:rPr lang="en-GB" sz="2400" smtClean="0">
                <a:solidFill>
                  <a:schemeClr val="tx1"/>
                </a:solidFill>
              </a:rPr>
              <a:t>Lots to ponder…any answers to these sorts of questions?</a:t>
            </a:r>
          </a:p>
          <a:p>
            <a:pPr eaLnBrk="1" hangingPunct="1"/>
            <a:r>
              <a:rPr lang="en-GB" sz="2400" smtClean="0">
                <a:solidFill>
                  <a:schemeClr val="tx1"/>
                </a:solidFill>
              </a:rPr>
              <a:t>Makes one feel that the ONS is right in sticking to trend projections rather than trying to forecast!</a:t>
            </a:r>
          </a:p>
          <a:p>
            <a:pPr eaLnBrk="1" hangingPunct="1"/>
            <a:r>
              <a:rPr lang="en-GB" sz="2400" smtClean="0">
                <a:solidFill>
                  <a:schemeClr val="tx1"/>
                </a:solidFill>
              </a:rPr>
              <a:t>But that does not lessen the challenge for those responsible for forward policy and planning</a:t>
            </a:r>
          </a:p>
          <a:p>
            <a:pPr eaLnBrk="1" hangingPunct="1"/>
            <a:r>
              <a:rPr lang="en-GB" sz="2400" smtClean="0">
                <a:solidFill>
                  <a:schemeClr val="tx1"/>
                </a:solidFill>
              </a:rPr>
              <a:t>Would it help if ONS (or someone else) were to produce variant projections for LAs etc (as is currently done for Scotland and Wales)?</a:t>
            </a:r>
          </a:p>
          <a:p>
            <a:pPr eaLnBrk="1" hangingPunct="1"/>
            <a:r>
              <a:rPr lang="en-GB" sz="2400" smtClean="0">
                <a:solidFill>
                  <a:schemeClr val="tx1"/>
                </a:solidFill>
              </a:rPr>
              <a:t>Could users cope with the explicit uncertainty which arises from variant projections (especially if no precise confidence ranges) </a:t>
            </a:r>
          </a:p>
          <a:p>
            <a:pPr eaLnBrk="1" hangingPunct="1"/>
            <a:r>
              <a:rPr lang="en-GB" sz="2400" smtClean="0">
                <a:solidFill>
                  <a:schemeClr val="tx1"/>
                </a:solidFill>
              </a:rPr>
              <a:t>All this makes me wonder how useful sub-national projections of population and households really are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268413"/>
            <a:ext cx="9144000" cy="2767012"/>
          </a:xfrm>
          <a:prstGeom prst="rect">
            <a:avLst/>
          </a:prstGeom>
          <a:noFill/>
          <a:ln w="9525">
            <a:noFill/>
            <a:miter lim="800000"/>
            <a:headEnd/>
            <a:tailEnd/>
          </a:ln>
        </p:spPr>
        <p:txBody>
          <a:bodyPr>
            <a:spAutoFit/>
          </a:bodyPr>
          <a:lstStyle/>
          <a:p>
            <a:pPr algn="ctr">
              <a:lnSpc>
                <a:spcPct val="90000"/>
              </a:lnSpc>
              <a:spcBef>
                <a:spcPct val="20000"/>
              </a:spcBef>
            </a:pPr>
            <a:endParaRPr lang="en-GB" sz="1200"/>
          </a:p>
          <a:p>
            <a:pPr algn="ctr">
              <a:lnSpc>
                <a:spcPct val="90000"/>
              </a:lnSpc>
              <a:spcBef>
                <a:spcPct val="20000"/>
              </a:spcBef>
            </a:pPr>
            <a:r>
              <a:rPr lang="en-GB" sz="2400"/>
              <a:t>So I am looking forward to Ludi’s take on this question later, </a:t>
            </a:r>
          </a:p>
          <a:p>
            <a:pPr algn="ctr">
              <a:lnSpc>
                <a:spcPct val="90000"/>
              </a:lnSpc>
              <a:spcBef>
                <a:spcPct val="20000"/>
              </a:spcBef>
            </a:pPr>
            <a:r>
              <a:rPr lang="en-GB" sz="2400"/>
              <a:t>as well as your reactions!</a:t>
            </a:r>
          </a:p>
          <a:p>
            <a:pPr algn="ctr"/>
            <a:endParaRPr lang="en-GB" sz="2400" b="1"/>
          </a:p>
          <a:p>
            <a:pPr algn="ctr"/>
            <a:r>
              <a:rPr lang="en-GB" sz="2800" b="1"/>
              <a:t>Tony Champion</a:t>
            </a:r>
            <a:r>
              <a:rPr lang="en-GB"/>
              <a:t/>
            </a:r>
            <a:br>
              <a:rPr lang="en-GB"/>
            </a:br>
            <a:endParaRPr lang="en-GB" sz="2000" b="1"/>
          </a:p>
          <a:p>
            <a:pPr algn="ctr"/>
            <a:r>
              <a:rPr lang="en-GB" sz="2000" b="1">
                <a:solidFill>
                  <a:srgbClr val="144776"/>
                </a:solidFill>
                <a:hlinkClick r:id="rId2"/>
              </a:rPr>
              <a:t>tony.champion@ncl.ac.uk</a:t>
            </a:r>
            <a:endParaRPr lang="en-GB" sz="2000" b="1">
              <a:solidFill>
                <a:srgbClr val="144776"/>
              </a:solidFill>
            </a:endParaRPr>
          </a:p>
          <a:p>
            <a:pPr algn="ctr"/>
            <a:endParaRPr lang="en-GB" sz="2000" b="1">
              <a:solidFill>
                <a:srgbClr val="144776"/>
              </a:solidFill>
            </a:endParaRPr>
          </a:p>
        </p:txBody>
      </p:sp>
      <p:sp>
        <p:nvSpPr>
          <p:cNvPr id="23555" name="Rectangle 3"/>
          <p:cNvSpPr>
            <a:spLocks noGrp="1" noChangeArrowheads="1"/>
          </p:cNvSpPr>
          <p:nvPr>
            <p:ph type="ctrTitle"/>
          </p:nvPr>
        </p:nvSpPr>
        <p:spPr>
          <a:xfrm flipV="1">
            <a:off x="250825" y="6308725"/>
            <a:ext cx="936625" cy="360363"/>
          </a:xfrm>
        </p:spPr>
        <p:txBody>
          <a:bodyPr/>
          <a:lstStyle/>
          <a:p>
            <a:pPr eaLnBrk="1" hangingPunct="1"/>
            <a:endParaRPr lang="en-US"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International migration</a:t>
            </a:r>
            <a:endParaRPr lang="en-GB" altLang="en-US" smtClean="0">
              <a:solidFill>
                <a:schemeClr val="tx1"/>
              </a:solidFill>
            </a:endParaRPr>
          </a:p>
        </p:txBody>
      </p:sp>
      <p:sp>
        <p:nvSpPr>
          <p:cNvPr id="11267" name="Rectangle 3"/>
          <p:cNvSpPr>
            <a:spLocks noGrp="1" noChangeArrowheads="1"/>
          </p:cNvSpPr>
          <p:nvPr>
            <p:ph type="body" idx="4294967295"/>
          </p:nvPr>
        </p:nvSpPr>
        <p:spPr>
          <a:xfrm>
            <a:off x="250825" y="981075"/>
            <a:ext cx="8893175" cy="5400675"/>
          </a:xfrm>
        </p:spPr>
        <p:txBody>
          <a:bodyPr/>
          <a:lstStyle/>
          <a:p>
            <a:pPr eaLnBrk="1" hangingPunct="1">
              <a:lnSpc>
                <a:spcPct val="90000"/>
              </a:lnSpc>
            </a:pPr>
            <a:r>
              <a:rPr lang="en-US" altLang="en-US" sz="2400" smtClean="0">
                <a:solidFill>
                  <a:schemeClr val="tx1"/>
                </a:solidFill>
              </a:rPr>
              <a:t>Driven by the National Population Projections for UK and its four countries (published Nov 2013), before the results are distributed across sub-national geographies by their agencies  </a:t>
            </a:r>
          </a:p>
          <a:p>
            <a:pPr eaLnBrk="1" hangingPunct="1">
              <a:lnSpc>
                <a:spcPct val="90000"/>
              </a:lnSpc>
            </a:pPr>
            <a:r>
              <a:rPr lang="en-US" altLang="en-US" sz="2400" smtClean="0">
                <a:solidFill>
                  <a:schemeClr val="tx1"/>
                </a:solidFill>
              </a:rPr>
              <a:t>N</a:t>
            </a:r>
            <a:r>
              <a:rPr lang="en-GB" altLang="en-US" sz="2400" smtClean="0">
                <a:solidFill>
                  <a:schemeClr val="tx1"/>
                </a:solidFill>
              </a:rPr>
              <a:t>PP assum</a:t>
            </a:r>
            <a:r>
              <a:rPr lang="en-US" altLang="en-US" sz="2400" smtClean="0">
                <a:solidFill>
                  <a:schemeClr val="tx1"/>
                </a:solidFill>
              </a:rPr>
              <a:t>pt</a:t>
            </a:r>
            <a:r>
              <a:rPr lang="en-GB" altLang="en-US" sz="2400" smtClean="0">
                <a:solidFill>
                  <a:schemeClr val="tx1"/>
                </a:solidFill>
              </a:rPr>
              <a:t>ions are </a:t>
            </a:r>
            <a:r>
              <a:rPr lang="en-US" altLang="en-US" sz="2400" smtClean="0">
                <a:solidFill>
                  <a:schemeClr val="tx1"/>
                </a:solidFill>
              </a:rPr>
              <a:t>b</a:t>
            </a:r>
            <a:r>
              <a:rPr lang="en-GB" altLang="en-US" sz="2400" smtClean="0">
                <a:solidFill>
                  <a:schemeClr val="tx1"/>
                </a:solidFill>
              </a:rPr>
              <a:t>ased on average of latest 6 yea</a:t>
            </a:r>
            <a:r>
              <a:rPr lang="en-US" altLang="en-US" sz="2400" smtClean="0">
                <a:solidFill>
                  <a:schemeClr val="tx1"/>
                </a:solidFill>
              </a:rPr>
              <a:t>rs of records (cf the 5 of the internal migration assumptions) and involve actual numbers (not rates)</a:t>
            </a:r>
          </a:p>
          <a:p>
            <a:pPr eaLnBrk="1" hangingPunct="1">
              <a:lnSpc>
                <a:spcPct val="90000"/>
              </a:lnSpc>
            </a:pPr>
            <a:r>
              <a:rPr lang="en-US" altLang="en-US" sz="2400" smtClean="0">
                <a:solidFill>
                  <a:schemeClr val="tx1"/>
                </a:solidFill>
              </a:rPr>
              <a:t>These average numbers are used for the main part of the 25-year series, but may be adjusted for the first few years if deemed advisable by ONS and its expert panel</a:t>
            </a:r>
          </a:p>
          <a:p>
            <a:pPr eaLnBrk="1" hangingPunct="1">
              <a:lnSpc>
                <a:spcPct val="90000"/>
              </a:lnSpc>
            </a:pPr>
            <a:r>
              <a:rPr lang="en-GB" altLang="en-US" sz="2400" smtClean="0">
                <a:solidFill>
                  <a:schemeClr val="tx1"/>
                </a:solidFill>
              </a:rPr>
              <a:t>Result is a long-term projection of 165k net gain, </a:t>
            </a:r>
            <a:r>
              <a:rPr lang="en-US" altLang="en-US" sz="2400" smtClean="0">
                <a:solidFill>
                  <a:schemeClr val="tx1"/>
                </a:solidFill>
              </a:rPr>
              <a:t>with short-term series adjusted only for scheduled return of armed forces from Germany over 6 years (giving totals of 165k, 166k, 165k, 184k, 171k &amp; 174k for 2012/13 to 2017/18)</a:t>
            </a:r>
          </a:p>
          <a:p>
            <a:pPr eaLnBrk="1" hangingPunct="1">
              <a:lnSpc>
                <a:spcPct val="90000"/>
              </a:lnSpc>
            </a:pPr>
            <a:r>
              <a:rPr lang="en-GB" altLang="en-US" sz="2400" smtClean="0">
                <a:solidFill>
                  <a:schemeClr val="tx1"/>
                </a:solidFill>
              </a:rPr>
              <a:t>Variant projections allow a high/low range of ca 60</a:t>
            </a:r>
            <a:r>
              <a:rPr lang="en-US" altLang="en-US" sz="2400" smtClean="0">
                <a:solidFill>
                  <a:schemeClr val="tx1"/>
                </a:solidFill>
              </a:rPr>
              <a:t>k around the principal projection, i.e. ca 105k-225k for long-term series</a:t>
            </a:r>
            <a:endParaRPr lang="en-GB" altLang="en-US" sz="240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0"/>
            <a:ext cx="9144000" cy="836613"/>
          </a:xfrm>
          <a:solidFill>
            <a:schemeClr val="bg1"/>
          </a:solidFill>
        </p:spPr>
        <p:txBody>
          <a:bodyPr/>
          <a:lstStyle/>
          <a:p>
            <a:pPr algn="ctr" eaLnBrk="1" hangingPunct="1"/>
            <a:r>
              <a:rPr lang="en-GB" altLang="en-US" sz="2400" smtClean="0">
                <a:solidFill>
                  <a:schemeClr val="tx1"/>
                </a:solidFill>
              </a:rPr>
              <a:t>Estimated and assumed total net migration for UK, </a:t>
            </a:r>
            <a:br>
              <a:rPr lang="en-GB" altLang="en-US" sz="2400" smtClean="0">
                <a:solidFill>
                  <a:schemeClr val="tx1"/>
                </a:solidFill>
              </a:rPr>
            </a:br>
            <a:r>
              <a:rPr lang="en-GB" altLang="en-US" sz="2400" smtClean="0">
                <a:solidFill>
                  <a:schemeClr val="tx1"/>
                </a:solidFill>
              </a:rPr>
              <a:t>for year ending mid-1994 to year ending mid-2023</a:t>
            </a:r>
            <a:endParaRPr lang="en-US" altLang="en-US" sz="2400" smtClean="0">
              <a:solidFill>
                <a:schemeClr val="tx1"/>
              </a:solidFill>
            </a:endParaRPr>
          </a:p>
        </p:txBody>
      </p:sp>
      <p:pic>
        <p:nvPicPr>
          <p:cNvPr id="12291" name="Picture 4"/>
          <p:cNvPicPr>
            <a:picLocks noChangeAspect="1" noChangeArrowheads="1"/>
          </p:cNvPicPr>
          <p:nvPr/>
        </p:nvPicPr>
        <p:blipFill>
          <a:blip r:embed="rId2" cstate="print"/>
          <a:srcRect/>
          <a:stretch>
            <a:fillRect/>
          </a:stretch>
        </p:blipFill>
        <p:spPr bwMode="auto">
          <a:xfrm>
            <a:off x="539750" y="1052513"/>
            <a:ext cx="8080375" cy="5267325"/>
          </a:xfrm>
          <a:prstGeom prst="rect">
            <a:avLst/>
          </a:prstGeom>
          <a:noFill/>
          <a:ln w="9525">
            <a:noFill/>
            <a:miter lim="800000"/>
            <a:headEnd/>
            <a:tailEnd/>
          </a:ln>
        </p:spPr>
      </p:pic>
      <p:sp>
        <p:nvSpPr>
          <p:cNvPr id="12293" name="Text Box 5"/>
          <p:cNvSpPr txBox="1">
            <a:spLocks noChangeArrowheads="1"/>
          </p:cNvSpPr>
          <p:nvPr/>
        </p:nvSpPr>
        <p:spPr bwMode="auto">
          <a:xfrm>
            <a:off x="2700338" y="6400800"/>
            <a:ext cx="4752975" cy="457200"/>
          </a:xfrm>
          <a:prstGeom prst="rect">
            <a:avLst/>
          </a:prstGeom>
          <a:noFill/>
          <a:ln w="9525">
            <a:noFill/>
            <a:miter lim="800000"/>
            <a:headEnd/>
            <a:tailEnd/>
          </a:ln>
          <a:effectLst/>
        </p:spPr>
        <p:txBody>
          <a:bodyPr>
            <a:spAutoFit/>
          </a:bodyPr>
          <a:lstStyle/>
          <a:p>
            <a:pPr>
              <a:lnSpc>
                <a:spcPct val="80000"/>
              </a:lnSpc>
            </a:pPr>
            <a:r>
              <a:rPr lang="en-GB" sz="1200"/>
              <a:t>Source: ONS (2013) 2012-based National Population </a:t>
            </a:r>
          </a:p>
          <a:p>
            <a:pPr>
              <a:lnSpc>
                <a:spcPct val="80000"/>
              </a:lnSpc>
            </a:pPr>
            <a:r>
              <a:rPr lang="en-GB" sz="1200"/>
              <a:t>Projections: 5. Migration assumptions, Figure 5-4</a:t>
            </a:r>
            <a:r>
              <a:rPr lang="en-GB"/>
              <a:t> </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International migration: an assessment</a:t>
            </a:r>
            <a:endParaRPr lang="en-GB" altLang="en-US" smtClean="0">
              <a:solidFill>
                <a:schemeClr val="tx1"/>
              </a:solidFill>
            </a:endParaRPr>
          </a:p>
        </p:txBody>
      </p:sp>
      <p:sp>
        <p:nvSpPr>
          <p:cNvPr id="13315" name="Rectangle 3"/>
          <p:cNvSpPr>
            <a:spLocks noGrp="1" noChangeArrowheads="1"/>
          </p:cNvSpPr>
          <p:nvPr>
            <p:ph type="body" idx="4294967295"/>
          </p:nvPr>
        </p:nvSpPr>
        <p:spPr>
          <a:xfrm>
            <a:off x="250825" y="981075"/>
            <a:ext cx="8893175" cy="5256213"/>
          </a:xfrm>
        </p:spPr>
        <p:txBody>
          <a:bodyPr/>
          <a:lstStyle/>
          <a:p>
            <a:pPr eaLnBrk="1" hangingPunct="1">
              <a:lnSpc>
                <a:spcPct val="90000"/>
              </a:lnSpc>
            </a:pPr>
            <a:r>
              <a:rPr lang="en-GB" altLang="en-US" sz="2400" smtClean="0">
                <a:solidFill>
                  <a:schemeClr val="tx1"/>
                </a:solidFill>
              </a:rPr>
              <a:t>Antic</a:t>
            </a:r>
            <a:r>
              <a:rPr lang="en-US" altLang="en-US" sz="2400" smtClean="0">
                <a:solidFill>
                  <a:schemeClr val="tx1"/>
                </a:solidFill>
              </a:rPr>
              <a:t>ipating international migration trends is hugely complex, with miriad factors affecting the UK’s migration exchanges with 200+ other countries</a:t>
            </a:r>
          </a:p>
          <a:p>
            <a:pPr eaLnBrk="1" hangingPunct="1">
              <a:lnSpc>
                <a:spcPct val="90000"/>
              </a:lnSpc>
            </a:pPr>
            <a:r>
              <a:rPr lang="en-US" altLang="en-US" sz="2400" smtClean="0">
                <a:solidFill>
                  <a:schemeClr val="tx1"/>
                </a:solidFill>
              </a:rPr>
              <a:t>Also, not helped by large confidence intervals in migration records based on International Passenger Survey (IPS), with large fluctuations in annual estimates</a:t>
            </a:r>
          </a:p>
          <a:p>
            <a:pPr eaLnBrk="1" hangingPunct="1">
              <a:lnSpc>
                <a:spcPct val="90000"/>
              </a:lnSpc>
            </a:pPr>
            <a:r>
              <a:rPr lang="en-GB" altLang="en-US" sz="2400" smtClean="0">
                <a:solidFill>
                  <a:schemeClr val="tx1"/>
                </a:solidFill>
              </a:rPr>
              <a:t>Both are allowed for in the variant projections range of 60k, which give a 2037 </a:t>
            </a:r>
            <a:r>
              <a:rPr lang="en-US" altLang="en-US" sz="2400" smtClean="0">
                <a:solidFill>
                  <a:schemeClr val="tx1"/>
                </a:solidFill>
              </a:rPr>
              <a:t>population of 75.0m (high) and 71.6m (low) around central projection of 73.3m</a:t>
            </a:r>
          </a:p>
          <a:p>
            <a:pPr eaLnBrk="1" hangingPunct="1">
              <a:lnSpc>
                <a:spcPct val="90000"/>
              </a:lnSpc>
            </a:pPr>
            <a:r>
              <a:rPr lang="en-US" altLang="en-US" sz="2400" smtClean="0">
                <a:solidFill>
                  <a:schemeClr val="tx1"/>
                </a:solidFill>
              </a:rPr>
              <a:t>The 2012-based long-term assumption of 165k is lower than the 200k of the 2010-based set, ‘due to taking account of final migration data for 2010 and 2011’</a:t>
            </a:r>
          </a:p>
          <a:p>
            <a:pPr eaLnBrk="1" hangingPunct="1">
              <a:lnSpc>
                <a:spcPct val="90000"/>
              </a:lnSpc>
            </a:pPr>
            <a:r>
              <a:rPr lang="en-US" altLang="en-US" sz="2400" smtClean="0">
                <a:solidFill>
                  <a:schemeClr val="tx1"/>
                </a:solidFill>
              </a:rPr>
              <a:t>The actual figure for calendar year 2013 is put at 212k, but ‘this is not a statistically significant increase from 177k the previous year’ – even so, an indication of the uncertainties</a:t>
            </a:r>
            <a:endParaRPr lang="en-GB" altLang="en-US" sz="240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Internal migration</a:t>
            </a:r>
            <a:endParaRPr lang="en-GB" altLang="en-US" smtClean="0">
              <a:solidFill>
                <a:schemeClr val="tx1"/>
              </a:solidFill>
            </a:endParaRPr>
          </a:p>
        </p:txBody>
      </p:sp>
      <p:sp>
        <p:nvSpPr>
          <p:cNvPr id="14339" name="Rectangle 3"/>
          <p:cNvSpPr>
            <a:spLocks noGrp="1" noChangeArrowheads="1"/>
          </p:cNvSpPr>
          <p:nvPr>
            <p:ph type="body" idx="4294967295"/>
          </p:nvPr>
        </p:nvSpPr>
        <p:spPr>
          <a:xfrm>
            <a:off x="250825" y="981075"/>
            <a:ext cx="8893175" cy="5256213"/>
          </a:xfrm>
        </p:spPr>
        <p:txBody>
          <a:bodyPr/>
          <a:lstStyle/>
          <a:p>
            <a:pPr eaLnBrk="1" hangingPunct="1">
              <a:lnSpc>
                <a:spcPct val="90000"/>
              </a:lnSpc>
            </a:pPr>
            <a:r>
              <a:rPr lang="en-GB" altLang="en-US" sz="2400" smtClean="0">
                <a:solidFill>
                  <a:schemeClr val="tx1"/>
                </a:solidFill>
              </a:rPr>
              <a:t>Metho</a:t>
            </a:r>
            <a:r>
              <a:rPr lang="en-US" altLang="en-US" sz="2400" smtClean="0">
                <a:solidFill>
                  <a:schemeClr val="tx1"/>
                </a:solidFill>
              </a:rPr>
              <a:t>dology for within-country migration varies somewhat between the 4 countries, but the basic approach is to use the latest 5 years of data (from MYE components of change)</a:t>
            </a:r>
          </a:p>
          <a:p>
            <a:pPr eaLnBrk="1" hangingPunct="1">
              <a:lnSpc>
                <a:spcPct val="90000"/>
              </a:lnSpc>
            </a:pPr>
            <a:r>
              <a:rPr lang="en-US" altLang="en-US" sz="2400" smtClean="0">
                <a:solidFill>
                  <a:schemeClr val="tx1"/>
                </a:solidFill>
              </a:rPr>
              <a:t>In the English case, the out-migration flow from each LA/UA to each other one is put in ‘rate’ form by age and sex, then all the derived inflows are summed to give net flow for each</a:t>
            </a:r>
          </a:p>
          <a:p>
            <a:pPr eaLnBrk="1" hangingPunct="1">
              <a:lnSpc>
                <a:spcPct val="90000"/>
              </a:lnSpc>
            </a:pPr>
            <a:r>
              <a:rPr lang="en-US" altLang="en-US" sz="2400" smtClean="0">
                <a:solidFill>
                  <a:schemeClr val="tx1"/>
                </a:solidFill>
              </a:rPr>
              <a:t>For the 2012-based set, ‘data from 2007/08 to 2011/12 are used to estimate the average proportion of the population that has left a particular LA and where they moved to’</a:t>
            </a:r>
          </a:p>
          <a:p>
            <a:pPr eaLnBrk="1" hangingPunct="1">
              <a:lnSpc>
                <a:spcPct val="90000"/>
              </a:lnSpc>
            </a:pPr>
            <a:r>
              <a:rPr lang="en-GB" altLang="en-US" sz="2400" smtClean="0">
                <a:solidFill>
                  <a:schemeClr val="tx1"/>
                </a:solidFill>
              </a:rPr>
              <a:t>Rates </a:t>
            </a:r>
            <a:r>
              <a:rPr lang="en-US" altLang="en-US" sz="2400" smtClean="0">
                <a:solidFill>
                  <a:schemeClr val="tx1"/>
                </a:solidFill>
              </a:rPr>
              <a:t>calculated from MYEs as revised after 2011 Census</a:t>
            </a:r>
          </a:p>
          <a:p>
            <a:pPr eaLnBrk="1" hangingPunct="1">
              <a:lnSpc>
                <a:spcPct val="90000"/>
              </a:lnSpc>
            </a:pPr>
            <a:r>
              <a:rPr lang="en-US" altLang="en-US" sz="2400" smtClean="0">
                <a:solidFill>
                  <a:schemeClr val="tx1"/>
                </a:solidFill>
              </a:rPr>
              <a:t>The expert panel did discuss adjusting for the 2008-09 recession and its aftermath, but this has not been done:      </a:t>
            </a:r>
            <a:r>
              <a:rPr lang="en-GB" altLang="en-US" sz="2400" smtClean="0">
                <a:solidFill>
                  <a:schemeClr val="tx1"/>
                </a:solidFill>
              </a:rPr>
              <a:t>The projections ‘do not attempt to predict the</a:t>
            </a:r>
            <a:r>
              <a:rPr lang="en-US" altLang="en-US" sz="2400" smtClean="0">
                <a:solidFill>
                  <a:schemeClr val="tx1"/>
                </a:solidFill>
              </a:rPr>
              <a:t> impact that future … policies, changing economic circumstances or other factors may have on demographic behaviour’ </a:t>
            </a:r>
            <a:endParaRPr lang="en-GB" altLang="en-US" sz="240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Internal migration: an assessment</a:t>
            </a:r>
            <a:endParaRPr lang="en-GB" altLang="en-US" smtClean="0">
              <a:solidFill>
                <a:schemeClr val="tx1"/>
              </a:solidFill>
            </a:endParaRPr>
          </a:p>
        </p:txBody>
      </p:sp>
      <p:sp>
        <p:nvSpPr>
          <p:cNvPr id="15363" name="Rectangle 3"/>
          <p:cNvSpPr>
            <a:spLocks noGrp="1" noChangeArrowheads="1"/>
          </p:cNvSpPr>
          <p:nvPr>
            <p:ph type="body" idx="4294967295"/>
          </p:nvPr>
        </p:nvSpPr>
        <p:spPr>
          <a:xfrm>
            <a:off x="250825" y="981075"/>
            <a:ext cx="8642350" cy="3527425"/>
          </a:xfrm>
        </p:spPr>
        <p:txBody>
          <a:bodyPr/>
          <a:lstStyle/>
          <a:p>
            <a:pPr eaLnBrk="1" hangingPunct="1">
              <a:lnSpc>
                <a:spcPct val="90000"/>
              </a:lnSpc>
            </a:pPr>
            <a:r>
              <a:rPr lang="en-GB" altLang="en-US" sz="2400" smtClean="0">
                <a:solidFill>
                  <a:schemeClr val="tx1"/>
                </a:solidFill>
              </a:rPr>
              <a:t>The key issue is how far the LA </a:t>
            </a:r>
            <a:r>
              <a:rPr lang="en-US" altLang="en-US" sz="2400" smtClean="0">
                <a:solidFill>
                  <a:schemeClr val="tx1"/>
                </a:solidFill>
              </a:rPr>
              <a:t>out-migration rates for 2007-12 will continue through the 25 years to 2037, though also relevant are the shares going to each of the other LAs</a:t>
            </a:r>
          </a:p>
          <a:p>
            <a:pPr eaLnBrk="1" hangingPunct="1">
              <a:lnSpc>
                <a:spcPct val="90000"/>
              </a:lnSpc>
            </a:pPr>
            <a:r>
              <a:rPr lang="en-GB" altLang="en-US" sz="2400" smtClean="0">
                <a:solidFill>
                  <a:schemeClr val="tx1"/>
                </a:solidFill>
              </a:rPr>
              <a:t>I</a:t>
            </a:r>
            <a:r>
              <a:rPr lang="en-US" altLang="en-US" sz="2400" smtClean="0">
                <a:solidFill>
                  <a:schemeClr val="tx1"/>
                </a:solidFill>
              </a:rPr>
              <a:t>t is well-established that overall migration rates fluctuate across economic cycles, as also does the spatial patterning, especially due to the ‘pivotal role’ of London</a:t>
            </a:r>
          </a:p>
          <a:p>
            <a:pPr eaLnBrk="1" hangingPunct="1">
              <a:lnSpc>
                <a:spcPct val="90000"/>
              </a:lnSpc>
            </a:pPr>
            <a:r>
              <a:rPr lang="en-GB" altLang="en-US" sz="2400" smtClean="0">
                <a:solidFill>
                  <a:schemeClr val="tx1"/>
                </a:solidFill>
              </a:rPr>
              <a:t>London’s net migration balance with rest of </a:t>
            </a:r>
            <a:r>
              <a:rPr lang="en-US" altLang="en-US" sz="2400" smtClean="0">
                <a:solidFill>
                  <a:schemeClr val="tx1"/>
                </a:solidFill>
              </a:rPr>
              <a:t>UK has ranged from -20k in 1990/91 to -120k in 2003/04 and was again down below -40k in 2008/09</a:t>
            </a:r>
            <a:endParaRPr lang="en-GB" altLang="en-US" sz="240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z="2400" smtClean="0">
                <a:solidFill>
                  <a:schemeClr val="tx1"/>
                </a:solidFill>
              </a:rPr>
              <a:t>London’s net loss to rest of UK since 1975 broadly reflects economic cycles, especially boom to bust in mid 2000s </a:t>
            </a:r>
          </a:p>
        </p:txBody>
      </p:sp>
      <p:sp>
        <p:nvSpPr>
          <p:cNvPr id="1028" name="Text Box 3"/>
          <p:cNvSpPr txBox="1">
            <a:spLocks noChangeArrowheads="1"/>
          </p:cNvSpPr>
          <p:nvPr/>
        </p:nvSpPr>
        <p:spPr bwMode="auto">
          <a:xfrm>
            <a:off x="2411413" y="6340475"/>
            <a:ext cx="4248150" cy="517525"/>
          </a:xfrm>
          <a:prstGeom prst="rect">
            <a:avLst/>
          </a:prstGeom>
          <a:noFill/>
          <a:ln w="9525">
            <a:noFill/>
            <a:miter lim="800000"/>
            <a:headEnd/>
            <a:tailEnd/>
          </a:ln>
        </p:spPr>
        <p:txBody>
          <a:bodyPr>
            <a:spAutoFit/>
          </a:bodyPr>
          <a:lstStyle/>
          <a:p>
            <a:pPr algn="ctr"/>
            <a:r>
              <a:rPr lang="en-GB" altLang="en-US" sz="1400"/>
              <a:t>Source: calculated from NHSCR data for London as defined as GLA area</a:t>
            </a:r>
            <a:endParaRPr lang="en-US" altLang="en-US" sz="1400"/>
          </a:p>
        </p:txBody>
      </p:sp>
      <p:graphicFrame>
        <p:nvGraphicFramePr>
          <p:cNvPr id="1026" name="Object 5"/>
          <p:cNvGraphicFramePr>
            <a:graphicFrameLocks noChangeAspect="1"/>
          </p:cNvGraphicFramePr>
          <p:nvPr/>
        </p:nvGraphicFramePr>
        <p:xfrm>
          <a:off x="0" y="925513"/>
          <a:ext cx="9144000" cy="5454650"/>
        </p:xfrm>
        <a:graphic>
          <a:graphicData uri="http://schemas.openxmlformats.org/presentationml/2006/ole">
            <p:oleObj spid="_x0000_s1026" name="Document" r:id="rId3" imgW="5320637" imgH="3632946" progId="Word.Document.8">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0"/>
            <a:ext cx="9144000" cy="981075"/>
          </a:xfrm>
          <a:solidFill>
            <a:schemeClr val="bg1"/>
          </a:solidFill>
        </p:spPr>
        <p:txBody>
          <a:bodyPr/>
          <a:lstStyle/>
          <a:p>
            <a:pPr algn="ctr" eaLnBrk="1" hangingPunct="1"/>
            <a:r>
              <a:rPr lang="en-US" altLang="en-US" smtClean="0">
                <a:solidFill>
                  <a:schemeClr val="tx1"/>
                </a:solidFill>
              </a:rPr>
              <a:t>Internal migration: an assessment</a:t>
            </a:r>
            <a:endParaRPr lang="en-GB" altLang="en-US" smtClean="0">
              <a:solidFill>
                <a:schemeClr val="tx1"/>
              </a:solidFill>
            </a:endParaRPr>
          </a:p>
        </p:txBody>
      </p:sp>
      <p:sp>
        <p:nvSpPr>
          <p:cNvPr id="16387" name="Rectangle 3"/>
          <p:cNvSpPr>
            <a:spLocks noGrp="1" noChangeArrowheads="1"/>
          </p:cNvSpPr>
          <p:nvPr>
            <p:ph type="body" idx="4294967295"/>
          </p:nvPr>
        </p:nvSpPr>
        <p:spPr>
          <a:xfrm>
            <a:off x="250825" y="981075"/>
            <a:ext cx="8642350" cy="5543550"/>
          </a:xfrm>
        </p:spPr>
        <p:txBody>
          <a:bodyPr/>
          <a:lstStyle/>
          <a:p>
            <a:pPr eaLnBrk="1" hangingPunct="1">
              <a:lnSpc>
                <a:spcPct val="90000"/>
              </a:lnSpc>
            </a:pPr>
            <a:r>
              <a:rPr lang="en-GB" altLang="en-US" sz="2400" smtClean="0">
                <a:solidFill>
                  <a:srgbClr val="4D4D4D"/>
                </a:solidFill>
              </a:rPr>
              <a:t>The key issue is how far the LA </a:t>
            </a:r>
            <a:r>
              <a:rPr lang="en-US" altLang="en-US" sz="2400" smtClean="0">
                <a:solidFill>
                  <a:srgbClr val="4D4D4D"/>
                </a:solidFill>
              </a:rPr>
              <a:t>out-migration rates for 2007-12 will continue through the 25 years to 2037, though also relevant are the shares going to each of the other LAs</a:t>
            </a:r>
          </a:p>
          <a:p>
            <a:pPr eaLnBrk="1" hangingPunct="1">
              <a:lnSpc>
                <a:spcPct val="90000"/>
              </a:lnSpc>
            </a:pPr>
            <a:r>
              <a:rPr lang="en-GB" altLang="en-US" sz="2400" smtClean="0">
                <a:solidFill>
                  <a:srgbClr val="4D4D4D"/>
                </a:solidFill>
              </a:rPr>
              <a:t>I</a:t>
            </a:r>
            <a:r>
              <a:rPr lang="en-US" altLang="en-US" sz="2400" smtClean="0">
                <a:solidFill>
                  <a:srgbClr val="4D4D4D"/>
                </a:solidFill>
              </a:rPr>
              <a:t>t is well-established that overall migration rates fluctuate across economic cycles, as also does the spatial patterning, especially due to the ‘pivotal role’ of London</a:t>
            </a:r>
          </a:p>
          <a:p>
            <a:pPr eaLnBrk="1" hangingPunct="1">
              <a:lnSpc>
                <a:spcPct val="90000"/>
              </a:lnSpc>
            </a:pPr>
            <a:r>
              <a:rPr lang="en-GB" altLang="en-US" sz="2400" smtClean="0">
                <a:solidFill>
                  <a:srgbClr val="4D4D4D"/>
                </a:solidFill>
              </a:rPr>
              <a:t>London’s net migration balance with rest of </a:t>
            </a:r>
            <a:r>
              <a:rPr lang="en-US" altLang="en-US" sz="2400" smtClean="0">
                <a:solidFill>
                  <a:srgbClr val="4D4D4D"/>
                </a:solidFill>
              </a:rPr>
              <a:t>UK has ranged from -20k in 1990/91 to -120k in 2003/04 and was again down below -40k in 2008/09</a:t>
            </a:r>
          </a:p>
          <a:p>
            <a:pPr eaLnBrk="1" hangingPunct="1">
              <a:lnSpc>
                <a:spcPct val="90000"/>
              </a:lnSpc>
            </a:pPr>
            <a:r>
              <a:rPr lang="en-US" altLang="en-US" sz="2400" smtClean="0">
                <a:solidFill>
                  <a:schemeClr val="tx1"/>
                </a:solidFill>
              </a:rPr>
              <a:t>One </a:t>
            </a:r>
            <a:r>
              <a:rPr lang="en-GB" altLang="en-US" sz="2400" smtClean="0">
                <a:solidFill>
                  <a:schemeClr val="tx1"/>
                </a:solidFill>
              </a:rPr>
              <a:t>way of ill</a:t>
            </a:r>
            <a:r>
              <a:rPr lang="en-US" altLang="en-US" sz="2400" smtClean="0">
                <a:solidFill>
                  <a:schemeClr val="tx1"/>
                </a:solidFill>
              </a:rPr>
              <a:t>ustrating the wider picture is by comparing migration for 2007-12 with that for 2001-07, using data compiled for the 64 cities of the </a:t>
            </a:r>
            <a:r>
              <a:rPr lang="en-US" altLang="en-US" sz="2400" i="1" smtClean="0">
                <a:solidFill>
                  <a:schemeClr val="tx1"/>
                </a:solidFill>
              </a:rPr>
              <a:t>State of the English Cities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2925</TotalTime>
  <Words>1671</Words>
  <Application>Microsoft Office PowerPoint</Application>
  <PresentationFormat>On-screen Show (4:3)</PresentationFormat>
  <Paragraphs>89</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Default Design</vt:lpstr>
      <vt:lpstr>Document</vt:lpstr>
      <vt:lpstr>Slide 1</vt:lpstr>
      <vt:lpstr>Introduction  </vt:lpstr>
      <vt:lpstr>International migration</vt:lpstr>
      <vt:lpstr>Estimated and assumed total net migration for UK,  for year ending mid-1994 to year ending mid-2023</vt:lpstr>
      <vt:lpstr>International migration: an assessment</vt:lpstr>
      <vt:lpstr>Internal migration</vt:lpstr>
      <vt:lpstr>Internal migration: an assessment</vt:lpstr>
      <vt:lpstr>London’s net loss to rest of UK since 1975 broadly reflects economic cycles, especially boom to bust in mid 2000s </vt:lpstr>
      <vt:lpstr>Internal migration: an assessment</vt:lpstr>
      <vt:lpstr>Net migration from England’s cities to towns and rural areas fell markedly after 2007, especially for London (PUA)</vt:lpstr>
      <vt:lpstr>Internal migration: an assessment</vt:lpstr>
      <vt:lpstr>GLA’s net loss to Greater South East has been growing again  from 2009/10, with further ‘ripple effects’ now expected</vt:lpstr>
      <vt:lpstr>This acceleration in London’s net exodus to rest of UK means less population increase there for 2012-2037 than in ONS’s projected regional population change shown below</vt:lpstr>
      <vt:lpstr>If ‘ripple’ reaches North East, this would offset its 47k cut in within-England migration made by the 2012-based projection  </vt:lpstr>
      <vt:lpstr>Discussion 1</vt:lpstr>
      <vt:lpstr>Discussion 2</vt:lpstr>
      <vt:lpstr>There has been a fall in rates of 10-year address changing,   but nearly all this is due to a reduction in moves of &lt;10km</vt:lpstr>
      <vt:lpstr>Much faster population growth since 2001 in all 3 size groups of cities in both halves of England, with London leading</vt:lpstr>
      <vt:lpstr>London’s gains from overseas are largely offset by its losses to rest of UK, but is there a causal link between the two?</vt:lpstr>
      <vt:lpstr>Final word</vt:lpstr>
      <vt:lpstr>Slide 21</vt:lpstr>
    </vt:vector>
  </TitlesOfParts>
  <Company>Infinite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Tony Rebair</dc:creator>
  <cp:lastModifiedBy>User1</cp:lastModifiedBy>
  <cp:revision>176</cp:revision>
  <dcterms:created xsi:type="dcterms:W3CDTF">2007-05-08T15:07:44Z</dcterms:created>
  <dcterms:modified xsi:type="dcterms:W3CDTF">2014-11-14T15:44:37Z</dcterms:modified>
</cp:coreProperties>
</file>