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5"/>
  </p:notesMasterIdLst>
  <p:handoutMasterIdLst>
    <p:handoutMasterId r:id="rId26"/>
  </p:handoutMasterIdLst>
  <p:sldIdLst>
    <p:sldId id="258" r:id="rId3"/>
    <p:sldId id="635" r:id="rId4"/>
    <p:sldId id="636" r:id="rId5"/>
    <p:sldId id="637" r:id="rId6"/>
    <p:sldId id="638" r:id="rId7"/>
    <p:sldId id="625" r:id="rId8"/>
    <p:sldId id="627" r:id="rId9"/>
    <p:sldId id="628" r:id="rId10"/>
    <p:sldId id="629" r:id="rId11"/>
    <p:sldId id="630" r:id="rId12"/>
    <p:sldId id="641" r:id="rId13"/>
    <p:sldId id="642" r:id="rId14"/>
    <p:sldId id="631" r:id="rId15"/>
    <p:sldId id="646" r:id="rId16"/>
    <p:sldId id="633" r:id="rId17"/>
    <p:sldId id="647" r:id="rId18"/>
    <p:sldId id="648" r:id="rId19"/>
    <p:sldId id="632" r:id="rId20"/>
    <p:sldId id="643" r:id="rId21"/>
    <p:sldId id="644" r:id="rId22"/>
    <p:sldId id="645" r:id="rId23"/>
    <p:sldId id="634" r:id="rId24"/>
  </p:sldIdLst>
  <p:sldSz cx="9906000" cy="6858000" type="A4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 Sissons" initials="PS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76A776"/>
    <a:srgbClr val="008080"/>
    <a:srgbClr val="5F2987"/>
    <a:srgbClr val="006666"/>
    <a:srgbClr val="FF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90" autoAdjust="0"/>
    <p:restoredTop sz="95734" autoAdjust="0"/>
  </p:normalViewPr>
  <p:slideViewPr>
    <p:cSldViewPr>
      <p:cViewPr>
        <p:scale>
          <a:sx n="80" d="100"/>
          <a:sy n="80" d="100"/>
        </p:scale>
        <p:origin x="182" y="-8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9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10" y="-101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945659" cy="49641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50" y="2"/>
            <a:ext cx="2945659" cy="49641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9430094"/>
            <a:ext cx="2945659" cy="49641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50" y="9430094"/>
            <a:ext cx="2945659" cy="49641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25AC2E5E-8B12-44F6-B7B4-59F80A18DAF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017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945659" cy="49641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50" y="2"/>
            <a:ext cx="2945659" cy="49641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9430094"/>
            <a:ext cx="2945659" cy="49641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50" y="9430094"/>
            <a:ext cx="2945659" cy="49641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8976FC2-279E-4E23-9D1F-F72C67CB428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7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462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716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838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644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683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732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22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945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564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862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6FC2-279E-4E23-9D1F-F72C67CB4284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67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/>
              <a:pPr/>
              <a:t>05/10/2015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/>
              <a:pPr/>
              <a:t>05/10/2015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/>
              <a:pPr/>
              <a:t>05/10/2015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05/10/2015</a:t>
            </a:fld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92471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38" indent="-363538">
              <a:buClr>
                <a:schemeClr val="accent1">
                  <a:lumMod val="50000"/>
                </a:schemeClr>
              </a:buClr>
              <a:defRPr sz="3200">
                <a:latin typeface="+mj-lt"/>
              </a:defRPr>
            </a:lvl1pPr>
            <a:lvl2pPr marL="628650" indent="-265113">
              <a:defRPr sz="2800">
                <a:latin typeface="+mj-lt"/>
              </a:defRPr>
            </a:lvl2pPr>
            <a:lvl3pPr marL="628650" indent="-265113">
              <a:defRPr>
                <a:latin typeface="+mj-lt"/>
              </a:defRPr>
            </a:lvl3pPr>
            <a:lvl4pPr marL="628650" indent="-265113">
              <a:defRPr>
                <a:latin typeface="+mj-lt"/>
              </a:defRPr>
            </a:lvl4pPr>
            <a:lvl5pPr marL="628650" indent="-265113"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05/10/2015</a:t>
            </a:fld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3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05/10/2015</a:t>
            </a:fld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0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05/10/2015</a:t>
            </a:fld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 tIns="45720" anchor="b">
            <a:normAutofit/>
          </a:bodyPr>
          <a:lstStyle>
            <a:lvl1pPr>
              <a:defRPr sz="4000"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5" y="1859772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05/10/2015</a:t>
            </a:fld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5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05/10/2015</a:t>
            </a:fld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4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05/10/2015</a:t>
            </a:fld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3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72972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05/10/2015</a:t>
            </a:fld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4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92471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38" indent="-363538">
              <a:buClr>
                <a:schemeClr val="accent1">
                  <a:lumMod val="50000"/>
                </a:schemeClr>
              </a:buClr>
              <a:defRPr sz="3200">
                <a:latin typeface="+mj-lt"/>
              </a:defRPr>
            </a:lvl1pPr>
            <a:lvl2pPr marL="628650" indent="-265113">
              <a:defRPr sz="2800">
                <a:latin typeface="+mj-lt"/>
              </a:defRPr>
            </a:lvl2pPr>
            <a:lvl3pPr marL="628650" indent="-265113">
              <a:defRPr>
                <a:latin typeface="+mj-lt"/>
              </a:defRPr>
            </a:lvl3pPr>
            <a:lvl4pPr marL="628650" indent="-265113">
              <a:defRPr>
                <a:latin typeface="+mj-lt"/>
              </a:defRPr>
            </a:lvl4pPr>
            <a:lvl5pPr marL="628650" indent="-265113"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/>
              <a:pPr/>
              <a:t>05/10/2015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29566" y="1108077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671145" y="5359769"/>
            <a:ext cx="168402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176999"/>
            <a:ext cx="2397252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05/10/2015</a:t>
            </a:fld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0300" y="6356365"/>
            <a:ext cx="660400" cy="365125"/>
          </a:xfrm>
        </p:spPr>
        <p:txBody>
          <a:bodyPr/>
          <a:lstStyle/>
          <a:p>
            <a:fld id="{9266BC45-B614-44C0-A6B1-B3469E932FF6}" type="slidenum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746625" y="6219840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1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05/10/2015</a:t>
            </a:fld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05/10/2015</a:t>
            </a:fld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3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/>
              <a:pPr/>
              <a:t>05/10/2015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/>
              <a:pPr/>
              <a:t>05/10/2015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 tIns="45720" anchor="b">
            <a:normAutofit/>
          </a:bodyPr>
          <a:lstStyle>
            <a:lvl1pPr>
              <a:defRPr sz="4000"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5" y="1859772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/>
              <a:pPr/>
              <a:t>05/10/2015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/>
              <a:pPr/>
              <a:t>05/10/2015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/>
              <a:pPr/>
              <a:t>05/10/2015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72972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/>
              <a:pPr/>
              <a:t>05/10/2015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29566" y="1108077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671145" y="5359769"/>
            <a:ext cx="168402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176999"/>
            <a:ext cx="2397252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/>
              <a:pPr/>
              <a:t>05/10/2015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0300" y="6356365"/>
            <a:ext cx="660400" cy="365125"/>
          </a:xfrm>
        </p:spPr>
        <p:txBody>
          <a:bodyPr/>
          <a:lstStyle/>
          <a:p>
            <a:fld id="{9266BC45-B614-44C0-A6B1-B3469E932FF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746625" y="6219840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319" y="-7144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46625" y="-7143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95300" y="1935480"/>
            <a:ext cx="8915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95300" y="6356365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C04124-C637-451E-8DBA-27BCC8F58687}" type="datetimeFigureOut">
              <a:rPr lang="en-GB" smtClean="0"/>
              <a:pPr/>
              <a:t>05/10/2015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89250" y="6356365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85200" y="6356365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66BC45-B614-44C0-A6B1-B3469E932FF6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-20602" y="202408"/>
            <a:ext cx="9945594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175" y="5951235"/>
            <a:ext cx="3198354" cy="84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319" y="-7144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46625" y="-7143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95300" y="1935480"/>
            <a:ext cx="8915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95300" y="6356365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C04124-C637-451E-8DBA-27BCC8F58687}" type="datetimeFigureOut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05/10/2015</a:t>
            </a:fld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89250" y="6356365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85200" y="6356365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66BC45-B614-44C0-A6B1-B3469E932FF6}" type="slidenum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0602" y="202408"/>
            <a:ext cx="9945594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175" y="5951235"/>
            <a:ext cx="3198354" cy="84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42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760" y="2477975"/>
            <a:ext cx="8424936" cy="3168352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Anne Green</a:t>
            </a:r>
            <a:b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600" b="0" i="1" dirty="0" smtClean="0">
                <a:solidFill>
                  <a:schemeClr val="accent1">
                    <a:lumMod val="50000"/>
                  </a:schemeClr>
                </a:solidFill>
              </a:rPr>
              <a:t>Institute </a:t>
            </a:r>
            <a:r>
              <a:rPr lang="en-GB" sz="2600" b="0" i="1" dirty="0">
                <a:solidFill>
                  <a:schemeClr val="accent1">
                    <a:lumMod val="50000"/>
                  </a:schemeClr>
                </a:solidFill>
              </a:rPr>
              <a:t>for Employment Research, University of </a:t>
            </a:r>
            <a:r>
              <a:rPr lang="en-GB" sz="2600" b="0" i="1" dirty="0" smtClean="0">
                <a:solidFill>
                  <a:schemeClr val="accent1">
                    <a:lumMod val="50000"/>
                  </a:schemeClr>
                </a:solidFill>
              </a:rPr>
              <a:t>Warwick</a:t>
            </a:r>
            <a:br>
              <a:rPr lang="en-GB" sz="2600" b="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400" b="0" dirty="0" smtClean="0">
                <a:solidFill>
                  <a:srgbClr val="00B050"/>
                </a:solidFill>
              </a:rPr>
              <a:t>Anne.Green@warwick.ac.uk</a:t>
            </a:r>
            <a:r>
              <a:rPr lang="en-GB" sz="2600" b="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2600" b="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1400" b="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14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400" dirty="0" smtClean="0">
                <a:solidFill>
                  <a:srgbClr val="008080"/>
                </a:solidFill>
              </a:rPr>
              <a:t>Conference on Labour Market Perspectives: Challenges, Statistics and Future Possibilities, York</a:t>
            </a:r>
            <a:br>
              <a:rPr lang="en-GB" sz="2400" dirty="0" smtClean="0">
                <a:solidFill>
                  <a:srgbClr val="008080"/>
                </a:solidFill>
              </a:rPr>
            </a:br>
            <a:r>
              <a:rPr lang="en-GB" sz="2400" dirty="0" smtClean="0">
                <a:solidFill>
                  <a:srgbClr val="008080"/>
                </a:solidFill>
              </a:rPr>
              <a:t>9</a:t>
            </a:r>
            <a:r>
              <a:rPr lang="en-GB" sz="2400" baseline="30000" dirty="0" smtClean="0">
                <a:solidFill>
                  <a:srgbClr val="008080"/>
                </a:solidFill>
              </a:rPr>
              <a:t>th</a:t>
            </a:r>
            <a:r>
              <a:rPr lang="en-GB" sz="2400" dirty="0" smtClean="0">
                <a:solidFill>
                  <a:srgbClr val="008080"/>
                </a:solidFill>
              </a:rPr>
              <a:t> October 2015 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6456" y="1124744"/>
            <a:ext cx="9849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666"/>
                </a:solidFill>
                <a:latin typeface="+mj-lt"/>
              </a:rPr>
              <a:t>Linking people in poverty to jobs: </a:t>
            </a:r>
            <a:br>
              <a:rPr lang="en-US" sz="4400" b="1" dirty="0" smtClean="0">
                <a:solidFill>
                  <a:srgbClr val="006666"/>
                </a:solidFill>
                <a:latin typeface="+mj-lt"/>
              </a:rPr>
            </a:br>
            <a:r>
              <a:rPr lang="en-US" sz="4400" b="1" dirty="0" smtClean="0">
                <a:solidFill>
                  <a:srgbClr val="006666"/>
                </a:solidFill>
                <a:latin typeface="+mj-lt"/>
              </a:rPr>
              <a:t>the role of growth sectors</a:t>
            </a:r>
            <a:endParaRPr lang="en-GB" sz="44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005569" y="3212976"/>
            <a:ext cx="3900433" cy="1296144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7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 descr="C:\Users\Anne\AppData\Local\Microsoft\Windows\Temporary Internet Files\Content.Word\JPG RGB Small with Bor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5877271"/>
            <a:ext cx="1063452" cy="885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708688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006666"/>
                </a:solidFill>
              </a:rPr>
              <a:t>                      Spatial variations</a:t>
            </a:r>
            <a:endParaRPr lang="en-GB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531245"/>
            <a:ext cx="4304928" cy="479813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04928" y="1484784"/>
            <a:ext cx="5256584" cy="4870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 smtClean="0">
                <a:solidFill>
                  <a:srgbClr val="008080"/>
                </a:solidFill>
                <a:latin typeface="+mj-lt"/>
              </a:rPr>
              <a:t>Most geographically concentrated industries – exemplars</a:t>
            </a:r>
          </a:p>
          <a:p>
            <a:r>
              <a:rPr lang="en-GB" sz="2200" dirty="0" smtClean="0">
                <a:solidFill>
                  <a:srgbClr val="000000"/>
                </a:solidFill>
                <a:latin typeface="+mj-lt"/>
              </a:rPr>
              <a:t>Manufacture of motor vehicles</a:t>
            </a:r>
          </a:p>
          <a:p>
            <a:r>
              <a:rPr lang="en-GB" sz="2200" dirty="0" smtClean="0">
                <a:solidFill>
                  <a:srgbClr val="000000"/>
                </a:solidFill>
                <a:latin typeface="+mj-lt"/>
              </a:rPr>
              <a:t>Manufacture of air and spacecraft</a:t>
            </a:r>
          </a:p>
          <a:p>
            <a:r>
              <a:rPr lang="en-GB" sz="2200" dirty="0" smtClean="0">
                <a:solidFill>
                  <a:srgbClr val="000000"/>
                </a:solidFill>
                <a:latin typeface="+mj-lt"/>
              </a:rPr>
              <a:t>Manufacture of parts and accessories for motor vehicles</a:t>
            </a:r>
            <a:endParaRPr lang="en-GB" sz="2200" dirty="0" smtClean="0">
              <a:solidFill>
                <a:srgbClr val="008080"/>
              </a:solidFill>
              <a:latin typeface="+mj-lt"/>
            </a:endParaRPr>
          </a:p>
          <a:p>
            <a:pPr marL="0" indent="0">
              <a:buNone/>
            </a:pPr>
            <a:r>
              <a:rPr lang="en-GB" sz="2200" b="1" dirty="0" smtClean="0">
                <a:solidFill>
                  <a:srgbClr val="76A776"/>
                </a:solidFill>
                <a:latin typeface="+mj-lt"/>
              </a:rPr>
              <a:t>Least geographically concentrated industries – exemplars</a:t>
            </a:r>
          </a:p>
          <a:p>
            <a:r>
              <a:rPr lang="en-GB" sz="2200" dirty="0" smtClean="0">
                <a:solidFill>
                  <a:srgbClr val="000000"/>
                </a:solidFill>
                <a:latin typeface="+mj-lt"/>
              </a:rPr>
              <a:t>Retail sale in non-specialised stores</a:t>
            </a:r>
          </a:p>
          <a:p>
            <a:r>
              <a:rPr lang="en-GB" sz="2200" dirty="0" smtClean="0">
                <a:solidFill>
                  <a:srgbClr val="000000"/>
                </a:solidFill>
                <a:latin typeface="+mj-lt"/>
              </a:rPr>
              <a:t>Restaurants &amp; mobile food services</a:t>
            </a:r>
          </a:p>
          <a:p>
            <a:r>
              <a:rPr lang="en-GB" sz="2200" dirty="0" smtClean="0">
                <a:solidFill>
                  <a:srgbClr val="000000"/>
                </a:solidFill>
                <a:latin typeface="+mj-lt"/>
              </a:rPr>
              <a:t>Residential nursing care activities</a:t>
            </a:r>
          </a:p>
          <a:p>
            <a:endParaRPr lang="en-GB" sz="2200" dirty="0">
              <a:solidFill>
                <a:srgbClr val="76A776"/>
              </a:solidFill>
              <a:latin typeface="+mj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5828835"/>
            <a:ext cx="1440160" cy="100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Anne\AppData\Local\Microsoft\Windows\Temporary Internet Files\Content.Word\JPG RGB Small with Bord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28" y="5886439"/>
            <a:ext cx="1063452" cy="885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Anne\AppData\Local\Microsoft\Windows\Temporary Internet Files\Content.IE5\7YOHNR7T\aegregem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49303"/>
            <a:ext cx="3586271" cy="668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20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Projected employment change:</a:t>
            </a:r>
            <a:br>
              <a:rPr lang="en-GB" dirty="0" smtClean="0"/>
            </a:br>
            <a:r>
              <a:rPr lang="en-GB" dirty="0" smtClean="0"/>
              <a:t>by Occupation, 2012-2022</a:t>
            </a:r>
            <a:endParaRPr lang="en-GB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4" y="1700808"/>
            <a:ext cx="6718167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C:\Users\Anne\AppData\Local\Microsoft\Windows\Temporary Internet Files\Content.Word\JPG RGB Small with Bord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5877271"/>
            <a:ext cx="1063452" cy="885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16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889104" y="764704"/>
            <a:ext cx="3521596" cy="1800200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/>
              <a:t>Expansion and replacement demand by sector, 2012-2022</a:t>
            </a:r>
            <a:endParaRPr lang="en-GB" sz="3200" dirty="0"/>
          </a:p>
        </p:txBody>
      </p:sp>
      <p:pic>
        <p:nvPicPr>
          <p:cNvPr id="5" name="Picture 5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64" y="246808"/>
            <a:ext cx="5631668" cy="658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33120" y="2636912"/>
            <a:ext cx="3377580" cy="3573996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Ranked by overall net requirement –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 &amp; social work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Wholesale &amp; retail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largest net requirement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eplacement demand outstrips expansion demand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0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733840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3600" b="1" dirty="0" smtClean="0">
                <a:solidFill>
                  <a:srgbClr val="006666"/>
                </a:solidFill>
              </a:rPr>
              <a:t>‘Growth </a:t>
            </a:r>
            <a:r>
              <a:rPr lang="en-GB" sz="3600" b="1" dirty="0">
                <a:solidFill>
                  <a:srgbClr val="006666"/>
                </a:solidFill>
              </a:rPr>
              <a:t>sectors’ for </a:t>
            </a:r>
            <a:r>
              <a:rPr lang="en-GB" sz="3600" b="1" dirty="0" smtClean="0">
                <a:solidFill>
                  <a:srgbClr val="006666"/>
                </a:solidFill>
              </a:rPr>
              <a:t>inclusion: 1</a:t>
            </a:r>
            <a:endParaRPr lang="en-GB" sz="3600" b="1" dirty="0">
              <a:solidFill>
                <a:srgbClr val="006666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005569" y="3212976"/>
            <a:ext cx="3900433" cy="1296144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7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 descr="C:\Users\Anne\AppData\Local\Microsoft\Windows\Temporary Internet Files\Content.Word\JPG RGB Small with Bor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5877271"/>
            <a:ext cx="1063452" cy="8858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3971" y="98072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19271" y="1700808"/>
            <a:ext cx="8915400" cy="4176462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200"/>
              </a:spcBef>
            </a:pPr>
            <a:r>
              <a:rPr lang="en-GB" dirty="0" smtClean="0"/>
              <a:t>Limited </a:t>
            </a:r>
            <a:r>
              <a:rPr lang="en-GB" dirty="0"/>
              <a:t>overlap between growth sectors for competitiveness and growth sectors for inclusion </a:t>
            </a:r>
            <a:endParaRPr lang="en-GB" dirty="0" smtClean="0"/>
          </a:p>
          <a:p>
            <a:pPr>
              <a:spcBef>
                <a:spcPts val="1200"/>
              </a:spcBef>
            </a:pPr>
            <a:r>
              <a:rPr lang="en-GB" dirty="0" smtClean="0"/>
              <a:t>Focus tends to be on a narrow range of ‘fashionable’ growth sectors (Peck et al., 2013; Sissons and Jones, 2013) – less interest in issues concerning low-paid sectors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dirty="0" smtClean="0"/>
              <a:t>Mirrors national policy in ‘ignoring the bulk of current productive capacity (Mayhew and Keep, 2014: 6)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dirty="0" smtClean="0"/>
              <a:t>Several low-paid sectors have high projected net employment requirements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37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733840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3600" b="1" dirty="0" smtClean="0">
                <a:solidFill>
                  <a:srgbClr val="006666"/>
                </a:solidFill>
              </a:rPr>
              <a:t>‘Growth </a:t>
            </a:r>
            <a:r>
              <a:rPr lang="en-GB" sz="3600" b="1" dirty="0">
                <a:solidFill>
                  <a:srgbClr val="006666"/>
                </a:solidFill>
              </a:rPr>
              <a:t>sectors’ for </a:t>
            </a:r>
            <a:r>
              <a:rPr lang="en-GB" sz="3600" b="1" dirty="0" smtClean="0">
                <a:solidFill>
                  <a:srgbClr val="006666"/>
                </a:solidFill>
              </a:rPr>
              <a:t>inclusion: 2</a:t>
            </a:r>
            <a:endParaRPr lang="en-GB" sz="3600" b="1" dirty="0">
              <a:solidFill>
                <a:srgbClr val="006666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005569" y="3212976"/>
            <a:ext cx="3900433" cy="1296144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7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 descr="C:\Users\Anne\AppData\Local\Microsoft\Windows\Temporary Internet Files\Content.Word\JPG RGB Small with Bor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5877271"/>
            <a:ext cx="1063452" cy="8858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3971" y="98072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19271" y="1700808"/>
            <a:ext cx="8915400" cy="4176462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en-GB" dirty="0" smtClean="0"/>
              <a:t>Emphasis on inclusion requires an emphasis on ‘</a:t>
            </a:r>
            <a:r>
              <a:rPr lang="en-GB" i="1" dirty="0" smtClean="0"/>
              <a:t>high</a:t>
            </a:r>
            <a:r>
              <a:rPr lang="en-GB" dirty="0" smtClean="0"/>
              <a:t> </a:t>
            </a:r>
            <a:r>
              <a:rPr lang="en-GB" i="1" dirty="0" smtClean="0"/>
              <a:t>employment’ growth </a:t>
            </a:r>
            <a:r>
              <a:rPr lang="en-GB" dirty="0" smtClean="0"/>
              <a:t>sectors – nationally and locally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dirty="0" smtClean="0"/>
              <a:t>relevance of </a:t>
            </a:r>
            <a:r>
              <a:rPr lang="en-GB" i="1" dirty="0" smtClean="0"/>
              <a:t>replacement demand </a:t>
            </a:r>
            <a:r>
              <a:rPr lang="en-GB" dirty="0" smtClean="0"/>
              <a:t>as well as </a:t>
            </a:r>
            <a:r>
              <a:rPr lang="en-GB" i="1" dirty="0" smtClean="0"/>
              <a:t>expansion demand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dirty="0" smtClean="0"/>
              <a:t>‘high employment’ sectors tend to be characterised by a relatively even spatial distribution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Can tailor policy initiatives to demands of specific sectors and to address specific ‘business case’ issues (e.g. shortage of recruits, skills gaps, etc.)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Ideally need sectors with low-skill roles (for those entering work) – may be high churn sectors –</a:t>
            </a:r>
            <a:br>
              <a:rPr lang="en-GB" dirty="0" smtClean="0"/>
            </a:br>
            <a:r>
              <a:rPr lang="en-GB" i="1" dirty="0" smtClean="0"/>
              <a:t>and</a:t>
            </a:r>
            <a:r>
              <a:rPr lang="en-GB" dirty="0" smtClean="0"/>
              <a:t> with intermediate and high-skill roles for progression</a:t>
            </a:r>
          </a:p>
          <a:p>
            <a:pPr>
              <a:spcBef>
                <a:spcPts val="1200"/>
              </a:spcBef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04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780696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3600" b="1" dirty="0">
                <a:solidFill>
                  <a:srgbClr val="006666"/>
                </a:solidFill>
              </a:rPr>
              <a:t>Targeting ‘growth sectors’ for </a:t>
            </a:r>
            <a:r>
              <a:rPr lang="en-GB" sz="3600" b="1" dirty="0" smtClean="0">
                <a:solidFill>
                  <a:srgbClr val="006666"/>
                </a:solidFill>
              </a:rPr>
              <a:t>inclusion: 3</a:t>
            </a:r>
            <a:endParaRPr lang="en-GB" sz="3600" b="1" dirty="0">
              <a:solidFill>
                <a:srgbClr val="0066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95300" y="1556792"/>
            <a:ext cx="8915400" cy="47678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b="1" dirty="0" smtClean="0">
                <a:latin typeface="+mj-lt"/>
              </a:rPr>
              <a:t>Health and social work</a:t>
            </a:r>
            <a:endParaRPr lang="en-GB" sz="2800" b="1" dirty="0">
              <a:latin typeface="+mj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005569" y="3212976"/>
            <a:ext cx="3900433" cy="1296144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7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 descr="C:\Users\Anne\AppData\Local\Microsoft\Windows\Temporary Internet Files\Content.Word\JPG RGB Small with Bord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5972123"/>
            <a:ext cx="1063452" cy="8858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884605" y="10246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052717"/>
              </p:ext>
            </p:extLst>
          </p:nvPr>
        </p:nvGraphicFramePr>
        <p:xfrm>
          <a:off x="1396928" y="2060848"/>
          <a:ext cx="7344816" cy="4153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Worksheet" r:id="rId6" imgW="4572039" imgH="2590864" progId="Excel.Sheet.12">
                  <p:embed/>
                </p:oleObj>
              </mc:Choice>
              <mc:Fallback>
                <p:oleObj name="Worksheet" r:id="rId6" imgW="4572039" imgH="2590864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6928" y="2060848"/>
                        <a:ext cx="7344816" cy="41534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887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780696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3600" b="1" dirty="0">
                <a:solidFill>
                  <a:srgbClr val="006666"/>
                </a:solidFill>
              </a:rPr>
              <a:t>Targeting ‘growth sectors’ for </a:t>
            </a:r>
            <a:r>
              <a:rPr lang="en-GB" sz="3600" b="1" dirty="0" smtClean="0">
                <a:solidFill>
                  <a:srgbClr val="006666"/>
                </a:solidFill>
              </a:rPr>
              <a:t>inclusion: 4</a:t>
            </a:r>
            <a:endParaRPr lang="en-GB" sz="3600" b="1" dirty="0">
              <a:solidFill>
                <a:srgbClr val="006666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1916" y="1999640"/>
            <a:ext cx="7217467" cy="408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2880173" y="1556792"/>
            <a:ext cx="4378325" cy="431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800" b="1" dirty="0" smtClean="0">
                <a:solidFill>
                  <a:srgbClr val="000000"/>
                </a:solidFill>
                <a:latin typeface="+mj-lt"/>
              </a:rPr>
              <a:t>Retail</a:t>
            </a:r>
            <a:endParaRPr lang="en-GB" sz="28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005569" y="3212976"/>
            <a:ext cx="3900433" cy="1296144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7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 descr="C:\Users\Anne\AppData\Local\Microsoft\Windows\Temporary Internet Files\Content.Word\JPG RGB Small with Bord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5972123"/>
            <a:ext cx="1063452" cy="8858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884605" y="10246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99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689906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3600" b="1" dirty="0" smtClean="0">
                <a:solidFill>
                  <a:srgbClr val="006666"/>
                </a:solidFill>
              </a:rPr>
              <a:t>Targeting ‘growth sectors’ for inclusion: 5</a:t>
            </a:r>
            <a:endParaRPr lang="en-GB" sz="3600" b="1" dirty="0">
              <a:solidFill>
                <a:srgbClr val="0066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19270" y="1544148"/>
            <a:ext cx="8915400" cy="4551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Accommodation &amp; food services</a:t>
            </a:r>
          </a:p>
          <a:p>
            <a:pPr marL="0" indent="0" algn="ctr">
              <a:buNone/>
            </a:pPr>
            <a:endParaRPr lang="en-GB" sz="2000" b="1" dirty="0">
              <a:latin typeface="+mj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005569" y="3212976"/>
            <a:ext cx="3900433" cy="1296144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7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 descr="C:\Users\Anne\AppData\Local\Microsoft\Windows\Temporary Internet Files\Content.Word\JPG RGB Small with Bor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5972123"/>
            <a:ext cx="1063452" cy="8858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884605" y="10246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dirty="0"/>
          </a:p>
        </p:txBody>
      </p:sp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2" y="2056751"/>
            <a:ext cx="6480720" cy="41085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105128" y="5085184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0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992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836712"/>
            <a:ext cx="8915400" cy="936104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solidFill>
                  <a:srgbClr val="006666"/>
                </a:solidFill>
              </a:rPr>
              <a:t>Local level: </a:t>
            </a:r>
            <a:br>
              <a:rPr lang="en-GB" sz="3600" dirty="0" smtClean="0">
                <a:solidFill>
                  <a:srgbClr val="006666"/>
                </a:solidFill>
              </a:rPr>
            </a:br>
            <a:r>
              <a:rPr lang="en-GB" sz="3600" dirty="0" smtClean="0">
                <a:solidFill>
                  <a:srgbClr val="006666"/>
                </a:solidFill>
              </a:rPr>
              <a:t>Emerging devolution of powers to cities</a:t>
            </a:r>
            <a:endParaRPr lang="en-GB" sz="3600" dirty="0">
              <a:solidFill>
                <a:srgbClr val="0066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1988840"/>
            <a:ext cx="8915400" cy="433576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Deals and Local Growth Deals are part of a gradual (and uneven) transfer of powers towards more localised control of some areas of economic development and skills policy (O’Brien and Pike, 2015)</a:t>
            </a:r>
          </a:p>
          <a:p>
            <a:pPr>
              <a:spcBef>
                <a:spcPts val="1200"/>
              </a:spcBef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opportunities for LEPs developing policy focused on low-paid workers –  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Structural and Investment Funds programme (ESIF), including on in-work claimants</a:t>
            </a:r>
          </a:p>
          <a:p>
            <a:pPr>
              <a:spcBef>
                <a:spcPts val="1200"/>
              </a:spcBef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 therefore assuming increasing responsibility for delivering improved labour market outcomes 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005569" y="3212976"/>
            <a:ext cx="3900433" cy="1296144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7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 descr="C:\Users\Anne\AppData\Local\Microsoft\Windows\Temporary Internet Files\Content.Word\JPG RGB Small with Bor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5938646"/>
            <a:ext cx="1063452" cy="885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97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852704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solidFill>
                  <a:srgbClr val="006666"/>
                </a:solidFill>
              </a:rPr>
              <a:t>Linking people in poverty with jobs</a:t>
            </a:r>
            <a:endParaRPr lang="en-GB" sz="3600" dirty="0">
              <a:solidFill>
                <a:srgbClr val="0066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Employment Pathway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5008" y="3204936"/>
            <a:ext cx="4376738" cy="257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005569" y="3212976"/>
            <a:ext cx="3900433" cy="1296144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7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 descr="C:\Users\Anne\AppData\Local\Microsoft\Windows\Temporary Internet Files\Content.Word\JPG RGB Small with Bord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5938646"/>
            <a:ext cx="1063452" cy="885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09" y="1772816"/>
            <a:ext cx="3566469" cy="49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82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300" y="1700808"/>
            <a:ext cx="8915400" cy="4623792"/>
          </a:xfrm>
        </p:spPr>
        <p:txBody>
          <a:bodyPr>
            <a:normAutofit lnSpcReduction="10000"/>
          </a:bodyPr>
          <a:lstStyle/>
          <a:p>
            <a:pPr lvl="1" indent="-457200">
              <a:spcBef>
                <a:spcPts val="600"/>
              </a:spcBef>
              <a:buClr>
                <a:srgbClr val="0079C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cs typeface="Arial"/>
              </a:rPr>
              <a:t>Growth of in-work poverty</a:t>
            </a:r>
          </a:p>
          <a:p>
            <a:pPr lvl="1" indent="-457200">
              <a:spcBef>
                <a:spcPts val="600"/>
              </a:spcBef>
              <a:buClr>
                <a:srgbClr val="0079C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cs typeface="Arial"/>
              </a:rPr>
              <a:t>Concerns about job quality, fragmentation of working hours, non-standard employment</a:t>
            </a:r>
          </a:p>
          <a:p>
            <a:pPr lvl="1" indent="-457200">
              <a:spcBef>
                <a:spcPts val="600"/>
              </a:spcBef>
              <a:buClr>
                <a:srgbClr val="0079C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cs typeface="Arial"/>
              </a:rPr>
              <a:t>Changing national Government approach towards welfare and employment policy</a:t>
            </a:r>
          </a:p>
          <a:p>
            <a:pPr lvl="1" indent="-457200">
              <a:spcBef>
                <a:spcPts val="600"/>
              </a:spcBef>
              <a:buClr>
                <a:srgbClr val="0079C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cs typeface="Arial"/>
              </a:rPr>
              <a:t>Selected devolution to cities – greater responsibility for delivering improved labour market outcomes </a:t>
            </a:r>
            <a:endParaRPr lang="en-US" dirty="0" smtClean="0">
              <a:latin typeface="Arial"/>
              <a:cs typeface="Arial"/>
            </a:endParaRPr>
          </a:p>
          <a:p>
            <a:pPr lvl="1" indent="-457200">
              <a:spcBef>
                <a:spcPts val="600"/>
              </a:spcBef>
              <a:buClr>
                <a:srgbClr val="0079C2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/>
                <a:cs typeface="Arial"/>
              </a:rPr>
              <a:t>Government concerns with rebalancing the economy – </a:t>
            </a:r>
            <a:r>
              <a:rPr lang="en-US" b="1" dirty="0" smtClean="0">
                <a:latin typeface="Arial"/>
                <a:cs typeface="Arial"/>
              </a:rPr>
              <a:t>sectorally</a:t>
            </a:r>
            <a:r>
              <a:rPr lang="en-US" dirty="0" smtClean="0">
                <a:latin typeface="Arial"/>
                <a:cs typeface="Arial"/>
              </a:rPr>
              <a:t> (renewed interest in industrial strategy) and spatially</a:t>
            </a:r>
            <a:endParaRPr lang="en-GB" dirty="0">
              <a:latin typeface="Arial"/>
              <a:cs typeface="Arial"/>
            </a:endParaRPr>
          </a:p>
          <a:p>
            <a:endParaRPr lang="en-GB" dirty="0"/>
          </a:p>
        </p:txBody>
      </p:sp>
      <p:pic>
        <p:nvPicPr>
          <p:cNvPr id="5" name="Picture 4" descr="C:\Users\Anne\AppData\Local\Microsoft\Windows\Temporary Internet Files\Content.Word\JPG RGB Small with Bor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5866012"/>
            <a:ext cx="1063452" cy="885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700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9" y="476672"/>
            <a:ext cx="8825334" cy="568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C:\Users\Anne\AppData\Local\Microsoft\Windows\Temporary Internet Files\Content.Word\JPG RGB Small with Bord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5938646"/>
            <a:ext cx="1063452" cy="885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83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9210228" cy="7806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Addressing local opportunities and policy levers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700808"/>
            <a:ext cx="8915400" cy="4623792"/>
          </a:xfrm>
        </p:spPr>
        <p:txBody>
          <a:bodyPr>
            <a:normAutofit fontScale="92500"/>
          </a:bodyPr>
          <a:lstStyle/>
          <a:p>
            <a:pPr marL="457200" lvl="1" indent="-457200">
              <a:spcBef>
                <a:spcPts val="600"/>
              </a:spcBef>
              <a:buClr>
                <a:srgbClr val="0079C2"/>
              </a:buClr>
              <a:buFont typeface="Wingdings" panose="05000000000000000000" pitchFamily="2" charset="2"/>
              <a:buChar char="§"/>
            </a:pPr>
            <a:r>
              <a:rPr lang="en-GB" sz="2600" dirty="0">
                <a:solidFill>
                  <a:prstClr val="black"/>
                </a:solidFill>
                <a:latin typeface="Arial"/>
                <a:cs typeface="Arial"/>
              </a:rPr>
              <a:t>Strategy and delivery of services – e.g. IAG, skills, LMI</a:t>
            </a:r>
          </a:p>
          <a:p>
            <a:pPr marL="457200" lvl="1" indent="-457200">
              <a:spcBef>
                <a:spcPts val="600"/>
              </a:spcBef>
              <a:buClr>
                <a:srgbClr val="0079C2"/>
              </a:buClr>
              <a:buFont typeface="Wingdings" panose="05000000000000000000" pitchFamily="2" charset="2"/>
              <a:buChar char="§"/>
            </a:pPr>
            <a:r>
              <a:rPr lang="en-GB" sz="2600" dirty="0">
                <a:solidFill>
                  <a:prstClr val="black"/>
                </a:solidFill>
                <a:latin typeface="Arial"/>
                <a:cs typeface="Arial"/>
              </a:rPr>
              <a:t>The ‘business case’ - can tailor policy initiatives to demands of specific sectors locally and to addressing specific ‘business case’ issues (e.g. shortage of recruits, skills gaps, etc.)</a:t>
            </a:r>
          </a:p>
          <a:p>
            <a:pPr marL="457200" lvl="1" indent="-457200">
              <a:spcBef>
                <a:spcPts val="600"/>
              </a:spcBef>
              <a:buClr>
                <a:srgbClr val="0079C2"/>
              </a:buClr>
              <a:buFont typeface="Wingdings" panose="05000000000000000000" pitchFamily="2" charset="2"/>
              <a:buChar char="§"/>
            </a:pPr>
            <a:r>
              <a:rPr lang="en-GB" sz="2600" dirty="0" smtClean="0">
                <a:solidFill>
                  <a:prstClr val="black"/>
                </a:solidFill>
                <a:latin typeface="Arial"/>
                <a:cs typeface="Arial"/>
              </a:rPr>
              <a:t>Utilising </a:t>
            </a:r>
            <a:r>
              <a:rPr lang="en-GB" sz="2600" dirty="0">
                <a:solidFill>
                  <a:prstClr val="black"/>
                </a:solidFill>
                <a:latin typeface="Arial"/>
                <a:cs typeface="Arial"/>
              </a:rPr>
              <a:t>new developments – e.g. growing </a:t>
            </a:r>
            <a:r>
              <a:rPr lang="en-GB" sz="2600" dirty="0" smtClean="0">
                <a:solidFill>
                  <a:prstClr val="black"/>
                </a:solidFill>
                <a:latin typeface="Arial"/>
                <a:cs typeface="Arial"/>
              </a:rPr>
              <a:t>apprenticeships</a:t>
            </a:r>
            <a:endParaRPr lang="en-GB" sz="2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-457200">
              <a:spcBef>
                <a:spcPts val="600"/>
              </a:spcBef>
              <a:buClr>
                <a:srgbClr val="0079C2"/>
              </a:buClr>
              <a:buFont typeface="Wingdings" panose="05000000000000000000" pitchFamily="2" charset="2"/>
              <a:buChar char="§"/>
            </a:pPr>
            <a:r>
              <a:rPr lang="en-GB" sz="2600" dirty="0">
                <a:solidFill>
                  <a:prstClr val="black"/>
                </a:solidFill>
                <a:latin typeface="Arial"/>
                <a:cs typeface="Arial"/>
              </a:rPr>
              <a:t>Public sector ‘leading by doing’ – e.g. councils as Living Wage employers</a:t>
            </a:r>
          </a:p>
          <a:p>
            <a:pPr marL="457200" lvl="1" indent="-457200">
              <a:spcBef>
                <a:spcPts val="600"/>
              </a:spcBef>
              <a:buClr>
                <a:srgbClr val="0079C2"/>
              </a:buClr>
              <a:buFont typeface="Wingdings" panose="05000000000000000000" pitchFamily="2" charset="2"/>
              <a:buChar char="§"/>
            </a:pPr>
            <a:r>
              <a:rPr lang="en-GB" sz="2600" dirty="0" smtClean="0">
                <a:solidFill>
                  <a:prstClr val="black"/>
                </a:solidFill>
                <a:latin typeface="Arial"/>
                <a:cs typeface="Arial"/>
              </a:rPr>
              <a:t>Exhorting </a:t>
            </a:r>
            <a:r>
              <a:rPr lang="en-GB" sz="2600" dirty="0">
                <a:solidFill>
                  <a:prstClr val="black"/>
                </a:solidFill>
                <a:latin typeface="Arial"/>
                <a:cs typeface="Arial"/>
              </a:rPr>
              <a:t>employers to ‘do the right thing’ – Living Wage Campaigns, Fairness Commissions, etc.; encouraging CSR</a:t>
            </a:r>
          </a:p>
          <a:p>
            <a:pPr marL="457200" lvl="1" indent="-457200">
              <a:spcBef>
                <a:spcPts val="600"/>
              </a:spcBef>
              <a:buClr>
                <a:srgbClr val="0079C2"/>
              </a:buClr>
              <a:buFont typeface="Wingdings" panose="05000000000000000000" pitchFamily="2" charset="2"/>
              <a:buChar char="§"/>
            </a:pPr>
            <a:r>
              <a:rPr lang="en-GB" sz="2600" dirty="0">
                <a:solidFill>
                  <a:prstClr val="black"/>
                </a:solidFill>
                <a:latin typeface="Arial"/>
                <a:cs typeface="Arial"/>
              </a:rPr>
              <a:t>And, need to ‘join-up’ institutions and actions….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30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708688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dirty="0" smtClean="0">
                <a:solidFill>
                  <a:srgbClr val="006666"/>
                </a:solidFill>
              </a:rPr>
              <a:t>Conclusions</a:t>
            </a:r>
            <a:endParaRPr lang="en-GB" dirty="0">
              <a:solidFill>
                <a:srgbClr val="0066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72480" y="1556792"/>
            <a:ext cx="4536504" cy="4521676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policy has shifted away from redistribution to focus on labour market outcomes‘</a:t>
            </a:r>
          </a:p>
          <a:p>
            <a:pPr>
              <a:spcBef>
                <a:spcPts val="300"/>
              </a:spcBef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Growth sector’ policy is </a:t>
            </a:r>
            <a:r>
              <a:rPr lang="en-GB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narrowly based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sectorally (and spatially)</a:t>
            </a:r>
          </a:p>
          <a:p>
            <a:pPr>
              <a:spcBef>
                <a:spcPts val="300"/>
              </a:spcBef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emphasises competitiveness at the expense of inclusion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fails to take account of issues of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employment quantity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employment quality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(e.g. in-work poverty, low skills levels, low hours working)</a:t>
            </a:r>
            <a:endParaRPr lang="en-GB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035550" y="1484784"/>
            <a:ext cx="4375150" cy="4870141"/>
          </a:xfrm>
        </p:spPr>
        <p:txBody>
          <a:bodyPr>
            <a:no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Need to focus on: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connecting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individuals outside the labour market to growth sectors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(e.g. through local procurement policies)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facilitating progression pathways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within and between ‘growth sectors’ (role for LMI, IAG, mobility in internal and external labour markets, etc.)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local labour market frames what is possible – so a particularly challenging ‘ask’ in economically disadvantaged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005569" y="3212976"/>
            <a:ext cx="3900433" cy="1296144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7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 descr="C:\Users\Anne\AppData\Local\Microsoft\Windows\Temporary Internet Files\Content.Word\JPG RGB Small with Bor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5877270"/>
            <a:ext cx="1063452" cy="885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697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852704"/>
          </a:xfrm>
        </p:spPr>
        <p:txBody>
          <a:bodyPr/>
          <a:lstStyle/>
          <a:p>
            <a:r>
              <a:rPr lang="en-GB" dirty="0" smtClean="0"/>
              <a:t>Changing nature of poverty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300" y="1700808"/>
            <a:ext cx="8915400" cy="4623792"/>
          </a:xfrm>
        </p:spPr>
        <p:txBody>
          <a:bodyPr>
            <a:normAutofit/>
          </a:bodyPr>
          <a:lstStyle/>
          <a:p>
            <a:pPr lvl="1" indent="-457200">
              <a:spcBef>
                <a:spcPts val="600"/>
              </a:spcBef>
              <a:buClr>
                <a:srgbClr val="0079C2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Growth of in-work poverty</a:t>
            </a:r>
          </a:p>
          <a:p>
            <a:pPr lvl="1" indent="-457200">
              <a:spcBef>
                <a:spcPts val="600"/>
              </a:spcBef>
              <a:buClr>
                <a:srgbClr val="0079C2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Concerns about job quality, fragmentation of working hours, non-standard </a:t>
            </a:r>
            <a:r>
              <a:rPr lang="en-US" sz="2400" dirty="0" smtClean="0">
                <a:latin typeface="Arial"/>
                <a:cs typeface="Arial"/>
              </a:rPr>
              <a:t>employment, low hours / zero hours contracts</a:t>
            </a:r>
            <a:endParaRPr lang="en-US" sz="2400" dirty="0">
              <a:latin typeface="Arial"/>
              <a:cs typeface="Arial"/>
            </a:endParaRPr>
          </a:p>
          <a:p>
            <a:endParaRPr lang="en-GB" dirty="0"/>
          </a:p>
        </p:txBody>
      </p:sp>
      <p:pic>
        <p:nvPicPr>
          <p:cNvPr id="5" name="Picture 4" descr="C:\Users\Anne\AppData\Local\Microsoft\Windows\Temporary Internet Files\Content.Word\JPG RGB Small with Bor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5866012"/>
            <a:ext cx="1063452" cy="885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2937520"/>
            <a:ext cx="6942971" cy="315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86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8527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labour market in recession and beyond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300" y="1700808"/>
            <a:ext cx="8915400" cy="462379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value of real wages fell by 10 percent between 2008-2014 – relatively uniform across the wage distribution (but higher for young people) (Machin, 2015)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in (hours) underemployment – just under 3 million workers want additional hours, underemployment rate now around 10 per cent (7 per cent pre-recession) (ONS, 2014) 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of zero hours contracts – 2.4 per cent of people in employment (ONS, 2015)</a:t>
            </a:r>
          </a:p>
          <a:p>
            <a:pPr>
              <a:spcBef>
                <a:spcPts val="1200"/>
              </a:spcBef>
            </a:pPr>
            <a:r>
              <a:rPr lang="en-GB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Longer-term concerns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‘long-tail’ of low-paid/low-skilled work in the UK (Finegold and Soskice, 1988; Wilson, Hogarth et al., 2003; Wright and Sissons, 2012)</a:t>
            </a:r>
          </a:p>
          <a:p>
            <a:endParaRPr lang="en-GB" dirty="0"/>
          </a:p>
        </p:txBody>
      </p:sp>
      <p:pic>
        <p:nvPicPr>
          <p:cNvPr id="5" name="Picture 4" descr="C:\Users\Anne\AppData\Local\Microsoft\Windows\Temporary Internet Files\Content.Word\JPG RGB Small with Bor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5866012"/>
            <a:ext cx="1063452" cy="885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87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852704"/>
          </a:xfrm>
        </p:spPr>
        <p:txBody>
          <a:bodyPr>
            <a:normAutofit/>
          </a:bodyPr>
          <a:lstStyle/>
          <a:p>
            <a:r>
              <a:rPr lang="en-GB" dirty="0" smtClean="0"/>
              <a:t>Policy for employment and poverty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300" y="1700808"/>
            <a:ext cx="8915400" cy="462379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 away from redistribution (2010-2015; 2015-2020): </a:t>
            </a:r>
          </a:p>
          <a:p>
            <a:pPr lvl="1">
              <a:spcBef>
                <a:spcPts val="1200"/>
              </a:spcBef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“from a low-wage, high-tax, high-welfare economy to the higher wage, lower tax, lower welfare country” (Osborne, 2015) </a:t>
            </a:r>
          </a:p>
          <a:p>
            <a:pPr lvl="1">
              <a:spcBef>
                <a:spcPts val="1200"/>
              </a:spcBef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cuts in welfare spending (for working-age benefits)</a:t>
            </a:r>
          </a:p>
          <a:p>
            <a:pPr lvl="1">
              <a:spcBef>
                <a:spcPts val="1200"/>
              </a:spcBef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Raising the income tax personal allowance  </a:t>
            </a:r>
          </a:p>
          <a:p>
            <a:pPr lvl="1">
              <a:spcBef>
                <a:spcPts val="1200"/>
              </a:spcBef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 a ‘Living Wage’ of £7.20  April 2016; £9 by 2020</a:t>
            </a:r>
          </a:p>
          <a:p>
            <a:pPr>
              <a:spcBef>
                <a:spcPts val="1200"/>
              </a:spcBef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on poverty becoming more dependent on employment trends</a:t>
            </a:r>
          </a:p>
          <a:p>
            <a:endParaRPr lang="en-GB" dirty="0"/>
          </a:p>
        </p:txBody>
      </p:sp>
      <p:pic>
        <p:nvPicPr>
          <p:cNvPr id="5" name="Picture 4" descr="C:\Users\Anne\AppData\Local\Microsoft\Windows\Temporary Internet Files\Content.Word\JPG RGB Small with Bor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5866012"/>
            <a:ext cx="1063452" cy="885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34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564672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3600" dirty="0" smtClean="0">
                <a:solidFill>
                  <a:srgbClr val="006666"/>
                </a:solidFill>
              </a:rPr>
              <a:t>Rebalancing: growth sectors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95300" y="1268760"/>
            <a:ext cx="4376870" cy="576064"/>
          </a:xfrm>
        </p:spPr>
        <p:txBody>
          <a:bodyPr/>
          <a:lstStyle/>
          <a:p>
            <a:r>
              <a:rPr lang="en-GB" sz="2800" dirty="0" smtClean="0">
                <a:solidFill>
                  <a:srgbClr val="008080"/>
                </a:solidFill>
                <a:latin typeface="+mj-lt"/>
              </a:rPr>
              <a:t>Background</a:t>
            </a:r>
            <a:endParaRPr lang="en-GB" sz="2800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5032115" y="1268761"/>
            <a:ext cx="4378590" cy="504056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8080"/>
                </a:solidFill>
                <a:latin typeface="+mj-lt"/>
              </a:rPr>
              <a:t>Focus</a:t>
            </a:r>
            <a:endParaRPr lang="en-GB" sz="2800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495300" y="1772816"/>
            <a:ext cx="4376870" cy="45875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300" dirty="0" smtClean="0">
                <a:latin typeface="+mj-lt"/>
              </a:rPr>
              <a:t>UK governmental concerns with </a:t>
            </a:r>
            <a:r>
              <a:rPr lang="en-GB" sz="2300" b="1" dirty="0" smtClean="0">
                <a:latin typeface="+mj-lt"/>
              </a:rPr>
              <a:t>rebalancing the economy</a:t>
            </a:r>
            <a:r>
              <a:rPr lang="en-GB" sz="2300" dirty="0" smtClean="0">
                <a:latin typeface="+mj-lt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300" b="1" i="1" dirty="0" smtClean="0">
                <a:latin typeface="+mj-lt"/>
              </a:rPr>
              <a:t>sectorally</a:t>
            </a:r>
            <a:r>
              <a:rPr lang="en-GB" sz="2300" b="1" dirty="0" smtClean="0">
                <a:latin typeface="+mj-lt"/>
              </a:rPr>
              <a:t/>
            </a:r>
            <a:br>
              <a:rPr lang="en-GB" sz="2300" b="1" dirty="0" smtClean="0">
                <a:latin typeface="+mj-lt"/>
              </a:rPr>
            </a:br>
            <a:r>
              <a:rPr lang="en-GB" sz="2300" dirty="0" smtClean="0">
                <a:latin typeface="+mj-lt"/>
              </a:rPr>
              <a:t>- services to manufacturing</a:t>
            </a:r>
            <a:br>
              <a:rPr lang="en-GB" sz="2300" dirty="0" smtClean="0">
                <a:latin typeface="+mj-lt"/>
              </a:rPr>
            </a:br>
            <a:r>
              <a:rPr lang="en-GB" sz="2300" dirty="0" smtClean="0">
                <a:latin typeface="+mj-lt"/>
              </a:rPr>
              <a:t>- public to private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300" b="1" i="1" dirty="0" smtClean="0">
                <a:latin typeface="+mj-lt"/>
              </a:rPr>
              <a:t>spatially</a:t>
            </a:r>
            <a:r>
              <a:rPr lang="en-GB" sz="2300" b="1" dirty="0" smtClean="0">
                <a:latin typeface="+mj-lt"/>
              </a:rPr>
              <a:t/>
            </a:r>
            <a:br>
              <a:rPr lang="en-GB" sz="2300" b="1" dirty="0" smtClean="0">
                <a:latin typeface="+mj-lt"/>
              </a:rPr>
            </a:br>
            <a:r>
              <a:rPr lang="en-GB" sz="2300" dirty="0" smtClean="0">
                <a:latin typeface="+mj-lt"/>
              </a:rPr>
              <a:t>- London/GSE to rest of UK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300" dirty="0" smtClean="0">
                <a:latin typeface="+mj-lt"/>
              </a:rPr>
              <a:t>Renewed interest in industrial strategy and (limited) devolution</a:t>
            </a:r>
            <a:endParaRPr lang="en-GB" sz="2300" dirty="0">
              <a:latin typeface="+mj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5032115" y="1772816"/>
            <a:ext cx="4378590" cy="458750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500" b="1" dirty="0" smtClean="0">
                <a:latin typeface="+mj-lt"/>
              </a:rPr>
              <a:t>Sectoral dimension </a:t>
            </a:r>
            <a:r>
              <a:rPr lang="en-GB" sz="2500" dirty="0" smtClean="0">
                <a:latin typeface="+mj-lt"/>
              </a:rPr>
              <a:t>of rebalancing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500" dirty="0" smtClean="0">
                <a:latin typeface="+mj-lt"/>
              </a:rPr>
              <a:t>Rationale for targeting sectors for growth - two perspectives:</a:t>
            </a:r>
            <a:br>
              <a:rPr lang="en-GB" sz="2500" dirty="0" smtClean="0">
                <a:latin typeface="+mj-lt"/>
              </a:rPr>
            </a:br>
            <a:r>
              <a:rPr lang="en-GB" sz="2500" dirty="0" smtClean="0">
                <a:latin typeface="+mj-lt"/>
              </a:rPr>
              <a:t>- economic competitiveness</a:t>
            </a:r>
            <a:br>
              <a:rPr lang="en-GB" sz="2500" dirty="0" smtClean="0">
                <a:latin typeface="+mj-lt"/>
              </a:rPr>
            </a:br>
            <a:r>
              <a:rPr lang="en-GB" sz="2500" dirty="0" smtClean="0">
                <a:latin typeface="+mj-lt"/>
              </a:rPr>
              <a:t>- social inclusion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500" i="1" dirty="0" smtClean="0">
                <a:latin typeface="+mj-lt"/>
              </a:rPr>
              <a:t>How are growth sectors defined?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500" i="1" dirty="0" smtClean="0">
                <a:latin typeface="+mj-lt"/>
              </a:rPr>
              <a:t>How to they map onto labour market change in the UK?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500" i="1" dirty="0" smtClean="0">
                <a:latin typeface="+mj-lt"/>
              </a:rPr>
              <a:t>What are barriers and opportunities for harnessing growth sectors for competitiveness and inclusion?</a:t>
            </a:r>
            <a:endParaRPr lang="en-GB" sz="2500" i="1" dirty="0"/>
          </a:p>
          <a:p>
            <a:pPr>
              <a:buFont typeface="Arial" panose="020B0604020202020204" pitchFamily="34" charset="0"/>
              <a:buChar char="•"/>
            </a:pPr>
            <a:endParaRPr lang="en-GB" sz="2400" dirty="0">
              <a:latin typeface="+mj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005569" y="3212976"/>
            <a:ext cx="3900433" cy="1296144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7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 descr="C:\Users\Anne\AppData\Local\Microsoft\Windows\Temporary Internet Files\Content.Word\JPG RGB Small with Bor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5866012"/>
            <a:ext cx="1063452" cy="885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114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472" y="620688"/>
            <a:ext cx="9210228" cy="852704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3600" dirty="0" smtClean="0">
                <a:solidFill>
                  <a:srgbClr val="006666"/>
                </a:solidFill>
              </a:rPr>
              <a:t>Targeting ‘growth sectors’ for competitiveness: 1</a:t>
            </a:r>
            <a:endParaRPr lang="en-GB" sz="3600" dirty="0">
              <a:solidFill>
                <a:srgbClr val="0066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0512" y="1666488"/>
            <a:ext cx="8915400" cy="438912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800"/>
              </a:spcBef>
            </a:pPr>
            <a:r>
              <a:rPr lang="en-GB" sz="3400" b="1" dirty="0" smtClean="0">
                <a:solidFill>
                  <a:srgbClr val="000000"/>
                </a:solidFill>
              </a:rPr>
              <a:t>NATIONAL</a:t>
            </a:r>
            <a:r>
              <a:rPr lang="en-GB" sz="3400" b="1" i="1" dirty="0" smtClean="0">
                <a:solidFill>
                  <a:srgbClr val="000000"/>
                </a:solidFill>
              </a:rPr>
              <a:t> - </a:t>
            </a:r>
            <a:r>
              <a:rPr lang="en-GB" sz="3400" b="1" i="1" dirty="0" smtClean="0">
                <a:solidFill>
                  <a:srgbClr val="00B050"/>
                </a:solidFill>
              </a:rPr>
              <a:t>Industrial</a:t>
            </a:r>
            <a:r>
              <a:rPr lang="en-GB" sz="3400" b="1" i="1" dirty="0" smtClean="0">
                <a:solidFill>
                  <a:srgbClr val="5F2987"/>
                </a:solidFill>
              </a:rPr>
              <a:t> </a:t>
            </a:r>
            <a:r>
              <a:rPr lang="en-GB" sz="3400" b="1" i="1" dirty="0" smtClean="0">
                <a:solidFill>
                  <a:srgbClr val="00B050"/>
                </a:solidFill>
              </a:rPr>
              <a:t>Strategy</a:t>
            </a:r>
            <a:r>
              <a:rPr lang="en-GB" sz="3400" dirty="0" smtClean="0"/>
              <a:t>: focus on sectors of long-term strategic importance to offer more tailored support and deliver ‘horizontal’ policies more effectively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00B050"/>
                </a:solidFill>
              </a:rPr>
              <a:t>Advanced manufacturing </a:t>
            </a:r>
            <a:r>
              <a:rPr lang="en-GB" dirty="0" smtClean="0"/>
              <a:t>(e.g. automotive) - sectors of technological strength with key drivers for ‘high value’ products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00B050"/>
                </a:solidFill>
              </a:rPr>
              <a:t>Knowledge intensive traded services </a:t>
            </a:r>
            <a:r>
              <a:rPr lang="en-GB" dirty="0" smtClean="0"/>
              <a:t>(e.g. professional and business services) – sectors of UK comparative advantage with strong growth in technology and links to other parts of the economy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00B050"/>
                </a:solidFill>
              </a:rPr>
              <a:t>Enabling industries </a:t>
            </a:r>
            <a:r>
              <a:rPr lang="en-GB" dirty="0" smtClean="0"/>
              <a:t>(e.g. energy, construction) – have a major impact on other sectors, regulation is a strong influence </a:t>
            </a:r>
          </a:p>
          <a:p>
            <a:pPr>
              <a:spcBef>
                <a:spcPts val="800"/>
              </a:spcBef>
            </a:pPr>
            <a:r>
              <a:rPr lang="en-GB" sz="3400" b="1" i="1" dirty="0" smtClean="0">
                <a:solidFill>
                  <a:srgbClr val="00B050"/>
                </a:solidFill>
              </a:rPr>
              <a:t>Industrial Partnerships</a:t>
            </a:r>
            <a:r>
              <a:rPr lang="en-GB" sz="3400" dirty="0" smtClean="0"/>
              <a:t>: bring together employers, trade unions, professional bodies and SSCs on a sectoral basis to lead the development of skills, with a focus on growth and competitiveness</a:t>
            </a:r>
            <a:endParaRPr lang="en-GB" sz="34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005569" y="3212976"/>
            <a:ext cx="3900433" cy="1296144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7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 descr="C:\Users\Anne\AppData\Local\Microsoft\Windows\Temporary Internet Files\Content.Word\JPG RGB Small with Bor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5877271"/>
            <a:ext cx="1063452" cy="885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07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6496" y="704088"/>
            <a:ext cx="9217024" cy="564672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3600" dirty="0" smtClean="0">
                <a:solidFill>
                  <a:srgbClr val="006666"/>
                </a:solidFill>
              </a:rPr>
              <a:t>Targeting ‘growth sectors’ for competitiveness: 2</a:t>
            </a:r>
            <a:endParaRPr lang="en-GB" sz="3600" dirty="0">
              <a:solidFill>
                <a:srgbClr val="006666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95300" y="1268760"/>
            <a:ext cx="4376870" cy="576064"/>
          </a:xfrm>
        </p:spPr>
        <p:txBody>
          <a:bodyPr/>
          <a:lstStyle/>
          <a:p>
            <a:r>
              <a:rPr lang="en-GB" sz="2800" dirty="0" smtClean="0">
                <a:solidFill>
                  <a:srgbClr val="00B050"/>
                </a:solidFill>
                <a:latin typeface="+mj-lt"/>
              </a:rPr>
              <a:t>Industrial Strategy</a:t>
            </a:r>
            <a:endParaRPr lang="en-GB" sz="2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5032115" y="1268761"/>
            <a:ext cx="4378590" cy="504056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8080"/>
                </a:solidFill>
                <a:latin typeface="+mj-lt"/>
              </a:rPr>
              <a:t>Industrial Partnerships</a:t>
            </a:r>
            <a:endParaRPr lang="en-GB" sz="2800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495300" y="1772816"/>
            <a:ext cx="4376870" cy="4587504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GB" i="1" dirty="0" smtClean="0">
                <a:latin typeface="+mj-lt"/>
              </a:rPr>
              <a:t>Aerospace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GB" dirty="0" smtClean="0">
                <a:latin typeface="+mj-lt"/>
              </a:rPr>
              <a:t>Agricultural technologies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GB" i="1" dirty="0" smtClean="0">
                <a:latin typeface="+mj-lt"/>
              </a:rPr>
              <a:t>Automotive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GB" dirty="0" smtClean="0">
                <a:latin typeface="+mj-lt"/>
              </a:rPr>
              <a:t>Construction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GB" dirty="0" smtClean="0">
                <a:latin typeface="+mj-lt"/>
              </a:rPr>
              <a:t>Information economy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GB" dirty="0" smtClean="0">
                <a:latin typeface="+mj-lt"/>
              </a:rPr>
              <a:t>International education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GB" dirty="0" smtClean="0">
                <a:latin typeface="+mj-lt"/>
              </a:rPr>
              <a:t>Life sciences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GB" i="1" dirty="0" smtClean="0">
                <a:latin typeface="+mj-lt"/>
              </a:rPr>
              <a:t>Nuclear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GB" i="1" dirty="0" smtClean="0">
                <a:latin typeface="+mj-lt"/>
              </a:rPr>
              <a:t>Offshore wind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GB" i="1" dirty="0" smtClean="0">
                <a:latin typeface="+mj-lt"/>
              </a:rPr>
              <a:t>Oil and gas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GB" dirty="0" smtClean="0">
                <a:latin typeface="+mj-lt"/>
              </a:rPr>
              <a:t>Professional &amp; business</a:t>
            </a:r>
            <a:r>
              <a:rPr lang="en-GB" sz="2300" dirty="0" smtClean="0">
                <a:latin typeface="+mj-lt"/>
              </a:rPr>
              <a:t> services</a:t>
            </a:r>
            <a:endParaRPr lang="en-GB" sz="2300" dirty="0">
              <a:latin typeface="+mj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5032115" y="1772816"/>
            <a:ext cx="4378590" cy="4587504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GB" i="1" dirty="0">
                <a:latin typeface="+mj-lt"/>
              </a:rPr>
              <a:t>Aerospace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GB" dirty="0" smtClean="0">
                <a:latin typeface="+mj-lt"/>
              </a:rPr>
              <a:t>Automotive</a:t>
            </a:r>
            <a:endParaRPr lang="en-GB" dirty="0">
              <a:latin typeface="+mj-lt"/>
            </a:endParaRP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GB" dirty="0" smtClean="0">
                <a:latin typeface="+mj-lt"/>
              </a:rPr>
              <a:t>Creative industries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GB" dirty="0" smtClean="0">
                <a:latin typeface="+mj-lt"/>
              </a:rPr>
              <a:t>Digital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GB" dirty="0" smtClean="0">
                <a:latin typeface="+mj-lt"/>
              </a:rPr>
              <a:t>Energy and efficiency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GB" i="1" dirty="0" smtClean="0">
                <a:latin typeface="+mj-lt"/>
              </a:rPr>
              <a:t>Nuclear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GB" dirty="0" smtClean="0">
                <a:latin typeface="+mj-lt"/>
              </a:rPr>
              <a:t>Science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GB" dirty="0" smtClean="0">
                <a:latin typeface="+mj-lt"/>
              </a:rPr>
              <a:t>Tunnelling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005569" y="3212976"/>
            <a:ext cx="3900433" cy="1296144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7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 descr="C:\Users\Anne\AppData\Local\Microsoft\Windows\Temporary Internet Files\Content.Word\JPG RGB Small with Bor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5877271"/>
            <a:ext cx="1063452" cy="885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93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4488" y="704088"/>
            <a:ext cx="9289032" cy="70868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6666"/>
                </a:solidFill>
              </a:rPr>
              <a:t>Targeting ‘growth sectors’ for competitiveness: </a:t>
            </a:r>
            <a:r>
              <a:rPr lang="en-GB" dirty="0" smtClean="0">
                <a:solidFill>
                  <a:srgbClr val="006666"/>
                </a:solidFill>
              </a:rPr>
              <a:t>3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8504" y="1412776"/>
            <a:ext cx="8915400" cy="4677152"/>
          </a:xfrm>
        </p:spPr>
        <p:txBody>
          <a:bodyPr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-GB" sz="2300" b="1" dirty="0" smtClean="0">
                <a:solidFill>
                  <a:srgbClr val="000000"/>
                </a:solidFill>
              </a:rPr>
              <a:t>LOCAL / CITY-REGIONAL</a:t>
            </a:r>
          </a:p>
          <a:p>
            <a:pPr>
              <a:spcBef>
                <a:spcPts val="300"/>
              </a:spcBef>
            </a:pPr>
            <a:r>
              <a:rPr lang="en-GB" sz="2300" b="1" i="1" dirty="0" smtClean="0">
                <a:solidFill>
                  <a:srgbClr val="00B050"/>
                </a:solidFill>
              </a:rPr>
              <a:t>Local Enterprise Partnership (LEP) Strategic Economic Plans</a:t>
            </a:r>
            <a:r>
              <a:rPr lang="en-GB" sz="2300" dirty="0" smtClean="0">
                <a:solidFill>
                  <a:srgbClr val="00B050"/>
                </a:solidFill>
              </a:rPr>
              <a:t>: </a:t>
            </a:r>
            <a:r>
              <a:rPr lang="en-GB" sz="2300" dirty="0" smtClean="0"/>
              <a:t>identify </a:t>
            </a:r>
            <a:r>
              <a:rPr lang="en-GB" sz="2300" i="1" dirty="0" smtClean="0"/>
              <a:t>‘growth sectors’ / ‘priority sectors’ </a:t>
            </a:r>
            <a:r>
              <a:rPr lang="en-GB" sz="2300" i="1" dirty="0"/>
              <a:t>/ </a:t>
            </a:r>
            <a:r>
              <a:rPr lang="en-GB" sz="2300" i="1" dirty="0" smtClean="0"/>
              <a:t>‘core sectors’ / ‘key sectors’:</a:t>
            </a:r>
            <a:r>
              <a:rPr lang="en-GB" sz="2300" dirty="0" smtClean="0"/>
              <a:t/>
            </a:r>
            <a:br>
              <a:rPr lang="en-GB" sz="2300" dirty="0" smtClean="0"/>
            </a:br>
            <a:r>
              <a:rPr lang="en-GB" sz="23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GB" sz="2300" i="1" dirty="0" smtClean="0">
                <a:solidFill>
                  <a:schemeClr val="bg1">
                    <a:lumMod val="50000"/>
                  </a:schemeClr>
                </a:solidFill>
              </a:rPr>
              <a:t>“key to future economic growth”</a:t>
            </a:r>
            <a:br>
              <a:rPr lang="en-GB" sz="2300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23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GB" sz="2300" i="1" dirty="0" smtClean="0">
                <a:solidFill>
                  <a:schemeClr val="bg1">
                    <a:lumMod val="50000"/>
                  </a:schemeClr>
                </a:solidFill>
              </a:rPr>
              <a:t>“offer genuine strength and economic opportunity”</a:t>
            </a:r>
          </a:p>
          <a:p>
            <a:pPr>
              <a:spcBef>
                <a:spcPts val="300"/>
              </a:spcBef>
            </a:pPr>
            <a:r>
              <a:rPr lang="en-GB" sz="2300" dirty="0" smtClean="0"/>
              <a:t>Emphasis locally on ‘high value’ sectors as in the Industrial Strategy:</a:t>
            </a:r>
            <a:endParaRPr lang="en-GB" sz="2300" dirty="0"/>
          </a:p>
          <a:p>
            <a:pPr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B050"/>
                </a:solidFill>
              </a:rPr>
              <a:t>Advanced </a:t>
            </a:r>
            <a:r>
              <a:rPr lang="en-GB" sz="2200" dirty="0" smtClean="0">
                <a:solidFill>
                  <a:srgbClr val="00B050"/>
                </a:solidFill>
              </a:rPr>
              <a:t>manufacturing</a:t>
            </a:r>
          </a:p>
          <a:p>
            <a:pPr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srgbClr val="00B050"/>
                </a:solidFill>
              </a:rPr>
              <a:t>Digital and creative</a:t>
            </a:r>
          </a:p>
          <a:p>
            <a:pPr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srgbClr val="00B050"/>
                </a:solidFill>
              </a:rPr>
              <a:t>(Green / Efficient) Energy</a:t>
            </a:r>
            <a:endParaRPr lang="en-GB" sz="2200" dirty="0">
              <a:solidFill>
                <a:srgbClr val="00B050"/>
              </a:solidFill>
            </a:endParaRPr>
          </a:p>
          <a:p>
            <a:pPr>
              <a:spcBef>
                <a:spcPts val="300"/>
              </a:spcBef>
            </a:pPr>
            <a:r>
              <a:rPr lang="en-GB" sz="2300" b="1" i="1" dirty="0" smtClean="0">
                <a:solidFill>
                  <a:srgbClr val="00B050"/>
                </a:solidFill>
              </a:rPr>
              <a:t>City Deals </a:t>
            </a:r>
            <a:r>
              <a:rPr lang="en-GB" sz="2300" dirty="0" smtClean="0"/>
              <a:t>and </a:t>
            </a:r>
            <a:r>
              <a:rPr lang="en-GB" sz="2300" b="1" i="1" dirty="0" smtClean="0">
                <a:solidFill>
                  <a:srgbClr val="5F2987"/>
                </a:solidFill>
              </a:rPr>
              <a:t>Local Growth Deals</a:t>
            </a:r>
            <a:r>
              <a:rPr lang="en-GB" sz="2300" dirty="0" smtClean="0"/>
              <a:t> are part of a gradual (and uneven) transfer of powers towards more localised control of employment and skills policy – local policies often focus on ‘priority’ sectors</a:t>
            </a:r>
            <a:endParaRPr lang="en-GB" sz="2300" dirty="0"/>
          </a:p>
        </p:txBody>
      </p:sp>
      <p:pic>
        <p:nvPicPr>
          <p:cNvPr id="10" name="Picture 9" descr="C:\Users\Anne\AppData\Local\Microsoft\Windows\Temporary Internet Files\Content.Word\JPG RGB Small with Bor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5886439"/>
            <a:ext cx="1063452" cy="885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54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6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0070C0"/>
      </a:hlink>
      <a:folHlink>
        <a:srgbClr val="0070C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Custom 6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0070C0"/>
      </a:hlink>
      <a:folHlink>
        <a:srgbClr val="0070C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Mature</Template>
  <TotalTime>5620</TotalTime>
  <Words>1204</Words>
  <Application>Microsoft Office PowerPoint</Application>
  <PresentationFormat>A4 Paper (210x297 mm)</PresentationFormat>
  <Paragraphs>144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Flow</vt:lpstr>
      <vt:lpstr>1_Flow</vt:lpstr>
      <vt:lpstr>Worksheet</vt:lpstr>
      <vt:lpstr>Anne Green  Institute for Employment Research, University of Warwick Anne.Green@warwick.ac.uk  Conference on Labour Market Perspectives: Challenges, Statistics and Future Possibilities, York 9th October 2015 </vt:lpstr>
      <vt:lpstr>Context</vt:lpstr>
      <vt:lpstr>Changing nature of poverty</vt:lpstr>
      <vt:lpstr>The labour market in recession and beyond</vt:lpstr>
      <vt:lpstr>Policy for employment and poverty</vt:lpstr>
      <vt:lpstr>Rebalancing: growth sectors</vt:lpstr>
      <vt:lpstr>Targeting ‘growth sectors’ for competitiveness: 1</vt:lpstr>
      <vt:lpstr>Targeting ‘growth sectors’ for competitiveness: 2</vt:lpstr>
      <vt:lpstr>Targeting ‘growth sectors’ for competitiveness: 3</vt:lpstr>
      <vt:lpstr>                      Spatial variations</vt:lpstr>
      <vt:lpstr>Projected employment change: by Occupation, 2012-2022</vt:lpstr>
      <vt:lpstr>Expansion and replacement demand by sector, 2012-2022</vt:lpstr>
      <vt:lpstr>‘Growth sectors’ for inclusion: 1</vt:lpstr>
      <vt:lpstr>‘Growth sectors’ for inclusion: 2</vt:lpstr>
      <vt:lpstr>Targeting ‘growth sectors’ for inclusion: 3</vt:lpstr>
      <vt:lpstr>Targeting ‘growth sectors’ for inclusion: 4</vt:lpstr>
      <vt:lpstr>Targeting ‘growth sectors’ for inclusion: 5</vt:lpstr>
      <vt:lpstr>Local level:  Emerging devolution of powers to cities</vt:lpstr>
      <vt:lpstr>Linking people in poverty with jobs</vt:lpstr>
      <vt:lpstr>PowerPoint Presentation</vt:lpstr>
      <vt:lpstr>Addressing local opportunities and policy levers</vt:lpstr>
      <vt:lpstr>Conclusions</vt:lpstr>
    </vt:vector>
  </TitlesOfParts>
  <Company>University of Warwick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SBarnes</dc:creator>
  <cp:lastModifiedBy>Private</cp:lastModifiedBy>
  <cp:revision>842</cp:revision>
  <cp:lastPrinted>2015-09-30T14:18:03Z</cp:lastPrinted>
  <dcterms:created xsi:type="dcterms:W3CDTF">2010-11-22T09:49:57Z</dcterms:created>
  <dcterms:modified xsi:type="dcterms:W3CDTF">2015-10-05T13:59:11Z</dcterms:modified>
</cp:coreProperties>
</file>