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79" r:id="rId2"/>
    <p:sldId id="278" r:id="rId3"/>
    <p:sldId id="280" r:id="rId4"/>
    <p:sldId id="275" r:id="rId5"/>
    <p:sldId id="265" r:id="rId6"/>
    <p:sldId id="264" r:id="rId7"/>
    <p:sldId id="257" r:id="rId8"/>
    <p:sldId id="272" r:id="rId9"/>
    <p:sldId id="277" r:id="rId10"/>
    <p:sldId id="276" r:id="rId11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07" autoAdjust="0"/>
  </p:normalViewPr>
  <p:slideViewPr>
    <p:cSldViewPr>
      <p:cViewPr>
        <p:scale>
          <a:sx n="85" d="100"/>
          <a:sy n="85" d="100"/>
        </p:scale>
        <p:origin x="-144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an\AppData\Local\Microsoft\Windows\Temporary%20Internet%20Files\Content.IE5\C73GBKOP\Updated%20slides%2010%2011%2012%20for%20March%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GB"/>
              <a:t>.</a:t>
            </a:r>
          </a:p>
        </c:rich>
      </c:tx>
      <c:layout>
        <c:manualLayout>
          <c:xMode val="edge"/>
          <c:yMode val="edge"/>
          <c:x val="0.4953464322647369"/>
          <c:y val="2.033898305084742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4457083764219292E-2"/>
          <c:y val="5.7627118644067776E-2"/>
          <c:w val="0.89038262668045498"/>
          <c:h val="0.69661016949152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for charts'!$B$31</c:f>
              <c:strCache>
                <c:ptCount val="1"/>
                <c:pt idx="0">
                  <c:v>2008-2010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'data for charts'!$A$32:$A$41</c:f>
              <c:strCache>
                <c:ptCount val="10"/>
                <c:pt idx="0">
                  <c:v>London CR</c:v>
                </c:pt>
                <c:pt idx="1">
                  <c:v>Sheffield CR</c:v>
                </c:pt>
                <c:pt idx="2">
                  <c:v>Nottingham CR</c:v>
                </c:pt>
                <c:pt idx="3">
                  <c:v>Manchester CR</c:v>
                </c:pt>
                <c:pt idx="4">
                  <c:v>Bristol CR</c:v>
                </c:pt>
                <c:pt idx="5">
                  <c:v>Newcastle CR</c:v>
                </c:pt>
                <c:pt idx="6">
                  <c:v>Leeds CR</c:v>
                </c:pt>
                <c:pt idx="7">
                  <c:v>Birmingham CR</c:v>
                </c:pt>
                <c:pt idx="8">
                  <c:v>Liverpool CR</c:v>
                </c:pt>
                <c:pt idx="9">
                  <c:v>Glasgow CR</c:v>
                </c:pt>
              </c:strCache>
            </c:strRef>
          </c:cat>
          <c:val>
            <c:numRef>
              <c:f>'data for charts'!$B$32:$B$41</c:f>
              <c:numCache>
                <c:formatCode>0.00</c:formatCode>
                <c:ptCount val="10"/>
                <c:pt idx="0">
                  <c:v>-1.1578588356697481</c:v>
                </c:pt>
                <c:pt idx="1">
                  <c:v>-2.07077118375119</c:v>
                </c:pt>
                <c:pt idx="2">
                  <c:v>-1.6757976152110858</c:v>
                </c:pt>
                <c:pt idx="3">
                  <c:v>-2.3406247340199182</c:v>
                </c:pt>
                <c:pt idx="4">
                  <c:v>-1.1178861788617902</c:v>
                </c:pt>
                <c:pt idx="5">
                  <c:v>-2.129666011787819</c:v>
                </c:pt>
                <c:pt idx="6">
                  <c:v>-4.2061873947345134</c:v>
                </c:pt>
                <c:pt idx="7">
                  <c:v>-4.3339035838048927</c:v>
                </c:pt>
                <c:pt idx="8">
                  <c:v>-0.91607049380561867</c:v>
                </c:pt>
                <c:pt idx="9">
                  <c:v>-6.6959824105536674</c:v>
                </c:pt>
              </c:numCache>
            </c:numRef>
          </c:val>
        </c:ser>
        <c:ser>
          <c:idx val="1"/>
          <c:order val="1"/>
          <c:tx>
            <c:strRef>
              <c:f>'data for charts'!$C$31</c:f>
              <c:strCache>
                <c:ptCount val="1"/>
                <c:pt idx="0">
                  <c:v>2010-2012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'data for charts'!$A$32:$A$41</c:f>
              <c:strCache>
                <c:ptCount val="10"/>
                <c:pt idx="0">
                  <c:v>London CR</c:v>
                </c:pt>
                <c:pt idx="1">
                  <c:v>Sheffield CR</c:v>
                </c:pt>
                <c:pt idx="2">
                  <c:v>Nottingham CR</c:v>
                </c:pt>
                <c:pt idx="3">
                  <c:v>Manchester CR</c:v>
                </c:pt>
                <c:pt idx="4">
                  <c:v>Bristol CR</c:v>
                </c:pt>
                <c:pt idx="5">
                  <c:v>Newcastle CR</c:v>
                </c:pt>
                <c:pt idx="6">
                  <c:v>Leeds CR</c:v>
                </c:pt>
                <c:pt idx="7">
                  <c:v>Birmingham CR</c:v>
                </c:pt>
                <c:pt idx="8">
                  <c:v>Liverpool CR</c:v>
                </c:pt>
                <c:pt idx="9">
                  <c:v>Glasgow CR</c:v>
                </c:pt>
              </c:strCache>
            </c:strRef>
          </c:cat>
          <c:val>
            <c:numRef>
              <c:f>'data for charts'!$C$32:$C$41</c:f>
              <c:numCache>
                <c:formatCode>0.00</c:formatCode>
                <c:ptCount val="10"/>
                <c:pt idx="0">
                  <c:v>2.9214775492147753</c:v>
                </c:pt>
                <c:pt idx="1">
                  <c:v>0.62383537227578512</c:v>
                </c:pt>
                <c:pt idx="2">
                  <c:v>0.17480607451108926</c:v>
                </c:pt>
                <c:pt idx="3">
                  <c:v>1.3988147115217029</c:v>
                </c:pt>
                <c:pt idx="4">
                  <c:v>-0.77548350929645848</c:v>
                </c:pt>
                <c:pt idx="5">
                  <c:v>1.2365505058615722</c:v>
                </c:pt>
                <c:pt idx="6">
                  <c:v>-0.57835561930319856</c:v>
                </c:pt>
                <c:pt idx="7">
                  <c:v>-0.35306524829198954</c:v>
                </c:pt>
                <c:pt idx="8">
                  <c:v>-2.4038038214317172</c:v>
                </c:pt>
                <c:pt idx="9">
                  <c:v>-1.0568409025992573</c:v>
                </c:pt>
              </c:numCache>
            </c:numRef>
          </c:val>
        </c:ser>
        <c:ser>
          <c:idx val="2"/>
          <c:order val="2"/>
          <c:tx>
            <c:strRef>
              <c:f>'data for charts'!$D$31</c:f>
              <c:strCache>
                <c:ptCount val="1"/>
                <c:pt idx="0">
                  <c:v>2012-2014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'data for charts'!$A$32:$A$41</c:f>
              <c:strCache>
                <c:ptCount val="10"/>
                <c:pt idx="0">
                  <c:v>London CR</c:v>
                </c:pt>
                <c:pt idx="1">
                  <c:v>Sheffield CR</c:v>
                </c:pt>
                <c:pt idx="2">
                  <c:v>Nottingham CR</c:v>
                </c:pt>
                <c:pt idx="3">
                  <c:v>Manchester CR</c:v>
                </c:pt>
                <c:pt idx="4">
                  <c:v>Bristol CR</c:v>
                </c:pt>
                <c:pt idx="5">
                  <c:v>Newcastle CR</c:v>
                </c:pt>
                <c:pt idx="6">
                  <c:v>Leeds CR</c:v>
                </c:pt>
                <c:pt idx="7">
                  <c:v>Birmingham CR</c:v>
                </c:pt>
                <c:pt idx="8">
                  <c:v>Liverpool CR</c:v>
                </c:pt>
                <c:pt idx="9">
                  <c:v>Glasgow CR</c:v>
                </c:pt>
              </c:strCache>
            </c:strRef>
          </c:cat>
          <c:val>
            <c:numRef>
              <c:f>'data for charts'!$D$32:$D$41</c:f>
              <c:numCache>
                <c:formatCode>General</c:formatCode>
                <c:ptCount val="10"/>
                <c:pt idx="0">
                  <c:v>5.4</c:v>
                </c:pt>
                <c:pt idx="1">
                  <c:v>5</c:v>
                </c:pt>
                <c:pt idx="2">
                  <c:v>4.3</c:v>
                </c:pt>
                <c:pt idx="3">
                  <c:v>3.2</c:v>
                </c:pt>
                <c:pt idx="4">
                  <c:v>3.7</c:v>
                </c:pt>
                <c:pt idx="5">
                  <c:v>1.7</c:v>
                </c:pt>
                <c:pt idx="6">
                  <c:v>5.2</c:v>
                </c:pt>
                <c:pt idx="7">
                  <c:v>4</c:v>
                </c:pt>
                <c:pt idx="8">
                  <c:v>1.1000000000000001</c:v>
                </c:pt>
                <c:pt idx="9">
                  <c:v>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822272"/>
        <c:axId val="38823808"/>
      </c:barChart>
      <c:catAx>
        <c:axId val="38822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823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82380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% for period</a:t>
                </a:r>
              </a:p>
            </c:rich>
          </c:tx>
          <c:layout>
            <c:manualLayout>
              <c:xMode val="edge"/>
              <c:yMode val="edge"/>
              <c:x val="0"/>
              <c:y val="0.3101694915254242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82227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6473629782833474"/>
          <c:y val="7.1186440677966104E-2"/>
          <c:w val="0.49741468459152038"/>
          <c:h val="6.1016949152542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7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9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847A1-E4EB-47F0-A10B-21FC0F1185B0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AE4DE-4FBD-4E2E-AF1F-B837168528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42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73E1F-D1C7-4327-8093-68E4D6E1CEA2}" type="datetimeFigureOut">
              <a:rPr lang="en-GB" smtClean="0"/>
              <a:pPr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AF345-ED36-4AF1-8C48-EEA80B91D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b="1" dirty="0" smtClean="0"/>
              <a:t>Interpretation of LMI by promotional agencies;</a:t>
            </a:r>
          </a:p>
          <a:p>
            <a:pPr marL="0" indent="0" algn="ctr">
              <a:buNone/>
            </a:pPr>
            <a:r>
              <a:rPr lang="en-GB" b="1" dirty="0" smtClean="0"/>
              <a:t>their need to maintain business confidence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Alan Townsend</a:t>
            </a:r>
          </a:p>
          <a:p>
            <a:pPr marL="0" indent="0" algn="ctr">
              <a:buNone/>
            </a:pPr>
            <a:r>
              <a:rPr lang="en-GB" dirty="0" smtClean="0"/>
              <a:t> Durham University</a:t>
            </a:r>
          </a:p>
          <a:p>
            <a:pPr marL="0" indent="0" algn="ctr">
              <a:buNone/>
            </a:pPr>
            <a:r>
              <a:rPr lang="en-GB" sz="2400" i="1" dirty="0" smtClean="0"/>
              <a:t>(also previously DTI, Manchester &amp; Glasgow; Wear Valley District Councillor; Planning consultancy for Teesside)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62672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u="sng" dirty="0"/>
              <a:t>Need for an Inter-Departmental Code of Conduct; BIS, </a:t>
            </a:r>
            <a:r>
              <a:rPr lang="en-US" sz="3100" u="sng" dirty="0" err="1"/>
              <a:t>DfT,CLG,DfE</a:t>
            </a:r>
            <a:r>
              <a:rPr lang="en-US" sz="3100" u="sng" dirty="0"/>
              <a:t> at al.</a:t>
            </a:r>
            <a:r>
              <a:rPr lang="en-GB" sz="3100" dirty="0"/>
              <a:t/>
            </a:r>
            <a:br>
              <a:rPr lang="en-GB" sz="3100" dirty="0"/>
            </a:br>
            <a:r>
              <a:rPr lang="en-US" sz="3100" u="sng" dirty="0"/>
              <a:t>Forward Estimates of Employment Gains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/>
              <a:t>My recommendation is that statements of future employment should be treated as seriously as population projections, but that if they can’t match specified standards, they should be barred under a government code.  </a:t>
            </a:r>
            <a:r>
              <a:rPr lang="en-US" sz="9600" b="1" dirty="0" smtClean="0"/>
              <a:t>Thus</a:t>
            </a:r>
            <a:endParaRPr lang="en-GB" sz="9600" dirty="0"/>
          </a:p>
          <a:p>
            <a:pPr lvl="0"/>
            <a:r>
              <a:rPr lang="en-US" sz="9600" dirty="0" smtClean="0"/>
              <a:t>A </a:t>
            </a:r>
            <a:r>
              <a:rPr lang="en-US" sz="9600" dirty="0"/>
              <a:t>circular around relevant ministers and government bodies requiring caution.</a:t>
            </a:r>
            <a:endParaRPr lang="en-GB" sz="9600" dirty="0"/>
          </a:p>
          <a:p>
            <a:pPr lvl="0"/>
            <a:r>
              <a:rPr lang="en-US" sz="9600" dirty="0"/>
              <a:t>A statement that bodies must be clear as to which objective they are seeking; unless there is a particular </a:t>
            </a:r>
            <a:r>
              <a:rPr lang="en-US" sz="9600" dirty="0" smtClean="0"/>
              <a:t>reason </a:t>
            </a:r>
            <a:r>
              <a:rPr lang="en-US" sz="9600" dirty="0"/>
              <a:t>these should be cautious median forecasts</a:t>
            </a:r>
            <a:r>
              <a:rPr lang="en-US" sz="9600" dirty="0" smtClean="0"/>
              <a:t>.</a:t>
            </a:r>
          </a:p>
          <a:p>
            <a:pPr lvl="0"/>
            <a:r>
              <a:rPr lang="en-US" sz="9600" dirty="0" smtClean="0"/>
              <a:t>Otherwise one as a ”confidence booster” and another as a “fail-safe” working figure for Planning docs.</a:t>
            </a:r>
            <a:endParaRPr lang="en-GB" sz="9600" dirty="0"/>
          </a:p>
          <a:p>
            <a:pPr lvl="0"/>
            <a:r>
              <a:rPr lang="en-US" sz="9600" dirty="0"/>
              <a:t>In particular, there needs to be a clear distinction between </a:t>
            </a:r>
            <a:endParaRPr lang="en-US" sz="9600" dirty="0" smtClean="0"/>
          </a:p>
          <a:p>
            <a:pPr marL="400050" lvl="1" indent="0">
              <a:buNone/>
            </a:pPr>
            <a:r>
              <a:rPr lang="en-US" sz="9600" dirty="0" smtClean="0"/>
              <a:t>“</a:t>
            </a:r>
            <a:r>
              <a:rPr lang="en-US" sz="9600" dirty="0"/>
              <a:t>basic” employment, in factories and offices bringing income to the area (both </a:t>
            </a:r>
            <a:r>
              <a:rPr lang="en-US" sz="9600" dirty="0" smtClean="0"/>
              <a:t>can </a:t>
            </a:r>
            <a:r>
              <a:rPr lang="en-US" sz="9600" dirty="0"/>
              <a:t>be identified in surveys) and </a:t>
            </a:r>
            <a:r>
              <a:rPr lang="en-US" sz="9600" dirty="0" smtClean="0"/>
              <a:t>the</a:t>
            </a:r>
          </a:p>
          <a:p>
            <a:pPr marL="400050" lvl="1" indent="0">
              <a:buNone/>
            </a:pPr>
            <a:r>
              <a:rPr lang="en-US" sz="9600" dirty="0" smtClean="0"/>
              <a:t> </a:t>
            </a:r>
            <a:r>
              <a:rPr lang="en-US" sz="9600" dirty="0"/>
              <a:t>“multiplier” in the general run of local services with a fixed total of demand at any one </a:t>
            </a:r>
            <a:r>
              <a:rPr lang="en-US" sz="9600" dirty="0" smtClean="0"/>
              <a:t>time (CLG circulars faulty). 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79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Enterprise Zones as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24 announced across England, 2012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Target of jobs for 2015		54,000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Achieved, December 2013	  4,649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	Achieved, December, 2014	15,500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Achieved, August, 2015		19,000</a:t>
            </a:r>
          </a:p>
          <a:p>
            <a:pPr marL="0" indent="0">
              <a:buNone/>
            </a:pPr>
            <a:r>
              <a:rPr lang="en-GB" dirty="0" smtClean="0"/>
              <a:t>In 540 businesses with £2.2bn. investment, including £450mn. from government </a:t>
            </a:r>
          </a:p>
          <a:p>
            <a:pPr marL="0" indent="0">
              <a:buNone/>
            </a:pPr>
            <a:r>
              <a:rPr lang="en-GB" dirty="0" smtClean="0"/>
              <a:t>New round being decided, funded 2015-2020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My previous research suggested jobs peak after 25 years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67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Types of interpretation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smtClean="0"/>
              <a:t>by </a:t>
            </a:r>
            <a:r>
              <a:rPr lang="en-GB" sz="2700" dirty="0"/>
              <a:t>Economic Development Agencies, Chambers of Commerce, LEPs, politicians, consultants and press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Interpretation of past data trends</a:t>
            </a:r>
          </a:p>
          <a:p>
            <a:r>
              <a:rPr lang="en-GB" sz="2600" dirty="0" smtClean="0"/>
              <a:t>Interpretation of current data</a:t>
            </a:r>
          </a:p>
          <a:p>
            <a:r>
              <a:rPr lang="en-GB" sz="2600" dirty="0" smtClean="0"/>
              <a:t>Jobs to be gained and lost from openings and closures</a:t>
            </a:r>
          </a:p>
          <a:p>
            <a:r>
              <a:rPr lang="en-GB" sz="2600" dirty="0" smtClean="0"/>
              <a:t>Business bias to new projects and training (replacement jobs?)</a:t>
            </a:r>
          </a:p>
          <a:p>
            <a:r>
              <a:rPr lang="en-GB" sz="2600" dirty="0" smtClean="0"/>
              <a:t>Projections of demand (often in consulting reports)</a:t>
            </a:r>
          </a:p>
          <a:p>
            <a:r>
              <a:rPr lang="en-GB" sz="2600" dirty="0"/>
              <a:t>Labour force projections, with/out migration</a:t>
            </a:r>
          </a:p>
          <a:p>
            <a:r>
              <a:rPr lang="en-GB" sz="2600" dirty="0" smtClean="0"/>
              <a:t>Broader sweeps of the future regional economy </a:t>
            </a:r>
          </a:p>
          <a:p>
            <a:pPr marL="0" indent="0">
              <a:buNone/>
            </a:pPr>
            <a:r>
              <a:rPr lang="en-GB" sz="2600" dirty="0" smtClean="0"/>
              <a:t>CONCLUSION; M. Hodge; “thorough scrutiny of forecasts”</a:t>
            </a:r>
          </a:p>
          <a:p>
            <a:pPr marL="0" indent="0">
              <a:buNone/>
            </a:pPr>
            <a:r>
              <a:rPr lang="en-GB" sz="2600" dirty="0"/>
              <a:t> </a:t>
            </a:r>
            <a:r>
              <a:rPr lang="en-GB" sz="2600" dirty="0" smtClean="0"/>
              <a:t>                         Personal view; need for a new “code of conduct”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74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Some </a:t>
            </a:r>
            <a:r>
              <a:rPr lang="en-US" dirty="0" smtClean="0"/>
              <a:t>sources </a:t>
            </a:r>
            <a:r>
              <a:rPr lang="en-US" dirty="0"/>
              <a:t>of </a:t>
            </a:r>
            <a:r>
              <a:rPr lang="en-US" dirty="0" smtClean="0"/>
              <a:t>exaggeration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US" sz="9600" i="1" dirty="0"/>
              <a:t>Firms</a:t>
            </a:r>
            <a:r>
              <a:rPr lang="en-US" sz="9600" dirty="0"/>
              <a:t> seeking grant-funding and/or Planning permission have an interest in claiming </a:t>
            </a:r>
            <a:r>
              <a:rPr lang="en-US" sz="9600" dirty="0" smtClean="0"/>
              <a:t>their higher </a:t>
            </a:r>
            <a:r>
              <a:rPr lang="en-US" sz="9600" dirty="0"/>
              <a:t>figures of job creation/preservation (</a:t>
            </a:r>
            <a:r>
              <a:rPr lang="en-US" sz="9600" dirty="0" smtClean="0"/>
              <a:t>Planners </a:t>
            </a:r>
            <a:r>
              <a:rPr lang="en-US" sz="9600" dirty="0"/>
              <a:t>downplay </a:t>
            </a:r>
            <a:r>
              <a:rPr lang="en-US" sz="9600" dirty="0" smtClean="0"/>
              <a:t>due to malleability </a:t>
            </a:r>
            <a:r>
              <a:rPr lang="en-US" sz="9600" dirty="0"/>
              <a:t>for most </a:t>
            </a:r>
            <a:r>
              <a:rPr lang="en-US" sz="9600" dirty="0" smtClean="0"/>
              <a:t>projects)</a:t>
            </a:r>
          </a:p>
          <a:p>
            <a:pPr marL="0" lvl="0" indent="0">
              <a:buNone/>
            </a:pPr>
            <a:r>
              <a:rPr lang="en-US" sz="9600" i="1" dirty="0" smtClean="0"/>
              <a:t>Local </a:t>
            </a:r>
            <a:r>
              <a:rPr lang="en-US" sz="9600" i="1" dirty="0"/>
              <a:t>politicians</a:t>
            </a:r>
            <a:r>
              <a:rPr lang="en-US" sz="9600" dirty="0"/>
              <a:t> and </a:t>
            </a:r>
            <a:r>
              <a:rPr lang="en-US" sz="9600" i="1" dirty="0"/>
              <a:t>newspapers</a:t>
            </a:r>
            <a:r>
              <a:rPr lang="en-US" sz="9600" dirty="0"/>
              <a:t> also have an interest in boosting the job numbers, </a:t>
            </a:r>
            <a:r>
              <a:rPr lang="en-US" sz="9600" dirty="0" smtClean="0"/>
              <a:t>notably the </a:t>
            </a:r>
            <a:r>
              <a:rPr lang="en-US" sz="9600" dirty="0"/>
              <a:t>multiplier effect  (competitive practice).</a:t>
            </a:r>
            <a:endParaRPr lang="en-GB" sz="9600" dirty="0"/>
          </a:p>
          <a:p>
            <a:pPr marL="0" lvl="0" indent="0">
              <a:buNone/>
            </a:pPr>
            <a:r>
              <a:rPr lang="en-US" sz="9600" dirty="0"/>
              <a:t>It is part of the </a:t>
            </a:r>
            <a:r>
              <a:rPr lang="en-US" sz="9600" i="1" dirty="0"/>
              <a:t>marketing operation</a:t>
            </a:r>
            <a:r>
              <a:rPr lang="en-US" sz="9600" dirty="0"/>
              <a:t> to sow optimism, but it doesn’t help good planning for an area to </a:t>
            </a:r>
            <a:r>
              <a:rPr lang="en-US" sz="9600" dirty="0" smtClean="0"/>
              <a:t>be </a:t>
            </a:r>
            <a:r>
              <a:rPr lang="en-US" sz="9600" dirty="0"/>
              <a:t>a victim of its own propaganda.</a:t>
            </a:r>
            <a:endParaRPr lang="en-GB" sz="9600" dirty="0"/>
          </a:p>
          <a:p>
            <a:pPr marL="0" lvl="0" indent="0">
              <a:buNone/>
            </a:pPr>
            <a:r>
              <a:rPr lang="en-US" sz="9600" dirty="0"/>
              <a:t>There is a reasonable case to be made for providing a </a:t>
            </a:r>
            <a:r>
              <a:rPr lang="en-US" sz="9600" i="1" dirty="0"/>
              <a:t>surplus of employment land</a:t>
            </a:r>
            <a:r>
              <a:rPr lang="en-US" sz="9600" dirty="0"/>
              <a:t>, to allow for underestimation </a:t>
            </a:r>
            <a:r>
              <a:rPr lang="en-US" sz="9600" dirty="0" smtClean="0"/>
              <a:t>and choice.</a:t>
            </a:r>
            <a:endParaRPr lang="en-GB" sz="9600" dirty="0"/>
          </a:p>
          <a:p>
            <a:pPr marL="0" lvl="0" indent="0">
              <a:buNone/>
            </a:pPr>
            <a:r>
              <a:rPr lang="en-US" sz="9600" dirty="0"/>
              <a:t>Aspirational targets do have a place in the work of LEPs, </a:t>
            </a:r>
            <a:r>
              <a:rPr lang="en-US" sz="9600" dirty="0" smtClean="0"/>
              <a:t>but they do </a:t>
            </a:r>
            <a:r>
              <a:rPr lang="en-US" sz="9600" dirty="0"/>
              <a:t>cause </a:t>
            </a:r>
            <a:r>
              <a:rPr lang="en-US" sz="9600" i="1" dirty="0"/>
              <a:t>confusion</a:t>
            </a:r>
            <a:r>
              <a:rPr lang="en-US" sz="9600" dirty="0"/>
              <a:t> when they cannot be compared with housing and training numbers </a:t>
            </a:r>
            <a:endParaRPr lang="en-GB" sz="9600" dirty="0"/>
          </a:p>
          <a:p>
            <a:pPr marL="0" indent="0">
              <a:buNone/>
            </a:pP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266351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GB" dirty="0" smtClean="0"/>
              <a:t>“Bigger cities have not grown faster”</a:t>
            </a:r>
            <a:br>
              <a:rPr lang="en-GB" dirty="0" smtClean="0"/>
            </a:br>
            <a:r>
              <a:rPr lang="en-GB" sz="2700" dirty="0" smtClean="0"/>
              <a:t>R. Martin, Cambridge University</a:t>
            </a:r>
            <a:br>
              <a:rPr lang="en-GB" sz="2700" dirty="0" smtClean="0"/>
            </a:br>
            <a:r>
              <a:rPr lang="en-GB" sz="2200" dirty="0" smtClean="0"/>
              <a:t>Annual average % change, </a:t>
            </a:r>
            <a:r>
              <a:rPr lang="en-GB" sz="2200" dirty="0" smtClean="0">
                <a:solidFill>
                  <a:srgbClr val="FF0000"/>
                </a:solidFill>
              </a:rPr>
              <a:t>1981-2011, </a:t>
            </a:r>
            <a:r>
              <a:rPr lang="en-GB" sz="2200" dirty="0" smtClean="0"/>
              <a:t>63 Primary Urban Areas, GB, ranked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sz="2400" u="sng" dirty="0" smtClean="0">
                <a:solidFill>
                  <a:srgbClr val="FF0000"/>
                </a:solidFill>
              </a:rPr>
              <a:t>All</a:t>
            </a:r>
            <a:r>
              <a:rPr lang="en-GB" sz="2400" u="sng" dirty="0" smtClean="0"/>
              <a:t> in employment decline, GB</a:t>
            </a:r>
            <a:r>
              <a:rPr lang="en-GB" sz="2400" dirty="0" smtClean="0"/>
              <a:t>	</a:t>
            </a:r>
            <a:r>
              <a:rPr lang="en-GB" sz="2400" u="sng" dirty="0" smtClean="0"/>
              <a:t>Leading “</a:t>
            </a:r>
            <a:r>
              <a:rPr lang="en-GB" sz="2400" u="sng" dirty="0" smtClean="0">
                <a:solidFill>
                  <a:srgbClr val="FF0000"/>
                </a:solidFill>
              </a:rPr>
              <a:t>northern” </a:t>
            </a:r>
            <a:r>
              <a:rPr lang="en-GB" sz="2400" u="sng" dirty="0" smtClean="0"/>
              <a:t>Cities in growth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Burnley  (-0.7% </a:t>
            </a:r>
            <a:r>
              <a:rPr lang="en-GB" sz="2400" dirty="0" err="1" smtClean="0">
                <a:solidFill>
                  <a:srgbClr val="FF0000"/>
                </a:solidFill>
              </a:rPr>
              <a:t>p.a</a:t>
            </a:r>
            <a:r>
              <a:rPr lang="en-GB" sz="2400" dirty="0" smtClean="0">
                <a:solidFill>
                  <a:srgbClr val="FF0000"/>
                </a:solidFill>
              </a:rPr>
              <a:t>)		</a:t>
            </a:r>
            <a:r>
              <a:rPr lang="en-GB" sz="2400" dirty="0" smtClean="0">
                <a:solidFill>
                  <a:srgbClr val="00B050"/>
                </a:solidFill>
              </a:rPr>
              <a:t>Telford (NT)(+2.1% p.a.)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Hull				</a:t>
            </a:r>
            <a:r>
              <a:rPr lang="en-GB" sz="2400" dirty="0" smtClean="0">
                <a:solidFill>
                  <a:srgbClr val="00B050"/>
                </a:solidFill>
              </a:rPr>
              <a:t>Warrington (NT)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LIVERPOOL			</a:t>
            </a:r>
            <a:r>
              <a:rPr lang="en-GB" sz="2400" dirty="0" smtClean="0">
                <a:solidFill>
                  <a:srgbClr val="00B050"/>
                </a:solidFill>
              </a:rPr>
              <a:t>Cardiff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Stoke				</a:t>
            </a:r>
            <a:r>
              <a:rPr lang="en-GB" sz="2400" dirty="0" smtClean="0">
                <a:solidFill>
                  <a:srgbClr val="00B050"/>
                </a:solidFill>
              </a:rPr>
              <a:t>Preston (NT)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Dundee				</a:t>
            </a:r>
            <a:r>
              <a:rPr lang="en-GB" sz="2400" dirty="0" smtClean="0">
                <a:solidFill>
                  <a:srgbClr val="00B050"/>
                </a:solidFill>
              </a:rPr>
              <a:t>LEEDS</a:t>
            </a:r>
            <a:r>
              <a:rPr lang="en-GB" sz="2400" dirty="0" smtClean="0">
                <a:solidFill>
                  <a:srgbClr val="FF0000"/>
                </a:solidFill>
              </a:rPr>
              <a:t>				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Birkenhead			</a:t>
            </a:r>
            <a:r>
              <a:rPr lang="en-GB" sz="2400" dirty="0" smtClean="0">
                <a:solidFill>
                  <a:srgbClr val="00B050"/>
                </a:solidFill>
              </a:rPr>
              <a:t>Doncaster</a:t>
            </a:r>
            <a:r>
              <a:rPr lang="en-GB" sz="2400" dirty="0" smtClean="0">
                <a:solidFill>
                  <a:srgbClr val="FF0000"/>
                </a:solidFill>
              </a:rPr>
              <a:t>			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Sunderland			</a:t>
            </a:r>
            <a:r>
              <a:rPr lang="en-GB" sz="2400" dirty="0" smtClean="0">
                <a:solidFill>
                  <a:srgbClr val="00B050"/>
                </a:solidFill>
              </a:rPr>
              <a:t>York</a:t>
            </a:r>
            <a:r>
              <a:rPr lang="en-GB" sz="2400" dirty="0" smtClean="0">
                <a:solidFill>
                  <a:srgbClr val="FF0000"/>
                </a:solidFill>
              </a:rPr>
              <a:t>			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BIRMINGHAM			</a:t>
            </a:r>
            <a:r>
              <a:rPr lang="en-GB" sz="2400" dirty="0" smtClean="0">
                <a:solidFill>
                  <a:srgbClr val="00B050"/>
                </a:solidFill>
              </a:rPr>
              <a:t>Newport	</a:t>
            </a:r>
            <a:r>
              <a:rPr lang="en-GB" sz="2400" dirty="0" smtClean="0">
                <a:solidFill>
                  <a:srgbClr val="FF0000"/>
                </a:solidFill>
              </a:rPr>
              <a:t>		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Blackpool			</a:t>
            </a:r>
            <a:r>
              <a:rPr lang="en-GB" sz="2400" dirty="0" smtClean="0">
                <a:solidFill>
                  <a:srgbClr val="00B050"/>
                </a:solidFill>
              </a:rPr>
              <a:t>Edinburgh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Grimsby				</a:t>
            </a:r>
            <a:r>
              <a:rPr lang="en-GB" sz="2400" dirty="0" smtClean="0">
                <a:solidFill>
                  <a:srgbClr val="00B050"/>
                </a:solidFill>
              </a:rPr>
              <a:t>Aberdeen (+0.5% p.a.)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Blackburn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Middlesbrough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Wigan (-0.1% p.a.)	</a:t>
            </a:r>
            <a:r>
              <a:rPr lang="en-GB" sz="2400" dirty="0" smtClean="0"/>
              <a:t>			Source; ONS ; “NT” = New Town</a:t>
            </a:r>
          </a:p>
          <a:p>
            <a:pPr>
              <a:buNone/>
            </a:pPr>
            <a:endParaRPr lang="en-GB" sz="2400" dirty="0" smtClean="0"/>
          </a:p>
          <a:p>
            <a:endParaRPr lang="en-GB" sz="24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 smtClean="0"/>
              <a:t>Travel-to-work of 8 Core Cities of England, 1981-2011, thousands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1424" y="1916832"/>
            <a:ext cx="45719" cy="43894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 smtClean="0"/>
              <a:t> </a:t>
            </a:r>
          </a:p>
          <a:p>
            <a:pPr marL="0" indent="0">
              <a:buNone/>
            </a:pPr>
            <a:r>
              <a:rPr lang="en-GB" sz="1400" b="1" dirty="0" smtClean="0"/>
              <a:t>	</a:t>
            </a:r>
            <a:r>
              <a:rPr lang="en-GB" sz="1400" dirty="0" smtClean="0"/>
              <a:t> </a:t>
            </a:r>
          </a:p>
          <a:p>
            <a:pPr marL="0" indent="0">
              <a:buNone/>
            </a:pPr>
            <a:r>
              <a:rPr lang="en-GB" sz="1400" dirty="0" smtClean="0"/>
              <a:t> </a:t>
            </a:r>
          </a:p>
          <a:p>
            <a:pPr marL="0" indent="0">
              <a:buNone/>
            </a:pPr>
            <a:r>
              <a:rPr lang="en-GB" sz="1400" dirty="0" smtClean="0"/>
              <a:t> </a:t>
            </a:r>
          </a:p>
          <a:p>
            <a:pPr marL="0" indent="0">
              <a:buNone/>
            </a:pPr>
            <a:r>
              <a:rPr lang="en-GB" sz="1400" dirty="0" smtClean="0"/>
              <a:t> 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 smtClean="0"/>
              <a:t>Source: Censuses of Population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127776"/>
              </p:ext>
            </p:extLst>
          </p:nvPr>
        </p:nvGraphicFramePr>
        <p:xfrm>
          <a:off x="539553" y="2060848"/>
          <a:ext cx="7776863" cy="3162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5210"/>
                <a:gridCol w="1555210"/>
                <a:gridCol w="1555210"/>
                <a:gridCol w="1555210"/>
                <a:gridCol w="1556023"/>
              </a:tblGrid>
              <a:tr h="961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Workplace </a:t>
                      </a:r>
                      <a:r>
                        <a:rPr lang="en-GB" sz="1800" dirty="0" smtClean="0">
                          <a:effectLst/>
                        </a:rPr>
                        <a:t>population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</a:rPr>
                        <a:t>Daily </a:t>
                      </a:r>
                      <a:r>
                        <a:rPr lang="en-GB" sz="1800" dirty="0" smtClean="0">
                          <a:effectLst/>
                          <a:latin typeface="+mn-lt"/>
                        </a:rPr>
                        <a:t>travel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</a:rPr>
                        <a:t>        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Daily</a:t>
                      </a:r>
                      <a:r>
                        <a:rPr lang="en-GB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travel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     OUT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r>
                        <a:rPr lang="en-GB" sz="1800" dirty="0" smtClean="0">
                          <a:effectLst/>
                        </a:rPr>
                        <a:t>%Commuting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IN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1981 Males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1276.0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499.4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195.4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39.1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2011 Males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1182.5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466.0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280.2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39.4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1981 Females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905.4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264.3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60.0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29.2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2011 Females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1031.1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415.7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191.8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40.3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7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9 Core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City Local Authorities versus rest of City Regions</a:t>
            </a:r>
            <a:b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Employment as full-time equivalents, 1984=100 (Champion &amp; Townsend)</a:t>
            </a: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6113" y="1412875"/>
            <a:ext cx="7980362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800" b="1" dirty="0" smtClean="0"/>
              <a:t>Change in FTEs for 10 City Regions</a:t>
            </a:r>
            <a:r>
              <a:rPr lang="en-US" sz="2800" b="1" dirty="0"/>
              <a:t>, </a:t>
            </a:r>
            <a:r>
              <a:rPr lang="en-US" sz="2800" b="1" dirty="0" smtClean="0"/>
              <a:t>2008-14, </a:t>
            </a:r>
            <a:br>
              <a:rPr lang="en-US" sz="2800" b="1" dirty="0" smtClean="0"/>
            </a:br>
            <a:r>
              <a:rPr lang="en-US" sz="2800" b="1" dirty="0" smtClean="0"/>
              <a:t>% for period </a:t>
            </a:r>
            <a:r>
              <a:rPr lang="en-GB" sz="2800" dirty="0" smtClean="0"/>
              <a:t>(Townsend &amp; Champion)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125273"/>
              </p:ext>
            </p:extLst>
          </p:nvPr>
        </p:nvGraphicFramePr>
        <p:xfrm>
          <a:off x="179512" y="1417638"/>
          <a:ext cx="8964488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truth about the Core Cities 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9600" dirty="0"/>
              <a:t>The advantage of Core Cities is volume, richness and variety of </a:t>
            </a:r>
            <a:r>
              <a:rPr lang="en-GB" sz="9600" dirty="0" smtClean="0"/>
              <a:t>jobs; not </a:t>
            </a:r>
            <a:r>
              <a:rPr lang="en-GB" sz="9600" dirty="0"/>
              <a:t>the RATE of increase (unless you count the last 2 years</a:t>
            </a:r>
            <a:r>
              <a:rPr lang="en-GB" sz="9600" dirty="0" smtClean="0"/>
              <a:t>?); </a:t>
            </a:r>
            <a:r>
              <a:rPr lang="en-GB" sz="9600" dirty="0"/>
              <a:t>the Core City people </a:t>
            </a:r>
            <a:r>
              <a:rPr lang="en-GB" sz="9600" dirty="0" smtClean="0"/>
              <a:t>admit </a:t>
            </a:r>
            <a:r>
              <a:rPr lang="en-GB" sz="9600" dirty="0"/>
              <a:t>its not about rates, its about Volume of jobs, as they </a:t>
            </a:r>
            <a:r>
              <a:rPr lang="en-GB" sz="9600" dirty="0" smtClean="0"/>
              <a:t>have 40</a:t>
            </a:r>
            <a:r>
              <a:rPr lang="en-GB" sz="9600" dirty="0"/>
              <a:t>% of the City Regions' jobs  </a:t>
            </a:r>
          </a:p>
          <a:p>
            <a:r>
              <a:rPr lang="en-GB" sz="9600" dirty="0"/>
              <a:t>IF they're not the "Drivers of change" on that front, the evidence is that its through increased net inward commuting to some extent, with little </a:t>
            </a:r>
            <a:r>
              <a:rPr lang="en-GB" sz="9600" dirty="0" smtClean="0"/>
              <a:t>dispersal </a:t>
            </a:r>
            <a:r>
              <a:rPr lang="en-GB" sz="9600" dirty="0"/>
              <a:t>of new growth out to surrounding LAs </a:t>
            </a:r>
          </a:p>
          <a:p>
            <a:r>
              <a:rPr lang="en-GB" sz="9600" dirty="0"/>
              <a:t>There may be everything to say for concentrating transport and other public investment </a:t>
            </a:r>
            <a:r>
              <a:rPr lang="en-GB" sz="9600" dirty="0" smtClean="0"/>
              <a:t>across areas </a:t>
            </a:r>
            <a:r>
              <a:rPr lang="en-GB" sz="9600" dirty="0"/>
              <a:t>with a lot of people, but that doesn't rule out that there might be more value for money </a:t>
            </a:r>
            <a:r>
              <a:rPr lang="en-GB" sz="9600" dirty="0" smtClean="0"/>
              <a:t>in </a:t>
            </a:r>
            <a:r>
              <a:rPr lang="en-GB" sz="9600" dirty="0"/>
              <a:t>say Northampton or </a:t>
            </a:r>
            <a:r>
              <a:rPr lang="en-GB" sz="9600" u="sng" dirty="0"/>
              <a:t>Hull</a:t>
            </a:r>
            <a:r>
              <a:rPr lang="en-GB" sz="9600" dirty="0"/>
              <a:t> for a particular kind of spend. </a:t>
            </a:r>
          </a:p>
          <a:p>
            <a:r>
              <a:rPr lang="en-GB" sz="9600" dirty="0"/>
              <a:t>Big cities have not grown faster since 1981 (see </a:t>
            </a:r>
            <a:r>
              <a:rPr lang="en-GB" sz="9600" dirty="0" smtClean="0"/>
              <a:t>slide evidence </a:t>
            </a:r>
            <a:r>
              <a:rPr lang="en-GB" sz="9600" dirty="0"/>
              <a:t>including Cambridge)</a:t>
            </a:r>
          </a:p>
          <a:p>
            <a:pPr marL="0" indent="0">
              <a:buNone/>
            </a:pPr>
            <a:r>
              <a:rPr lang="en-GB" sz="7400" dirty="0"/>
              <a:t> </a:t>
            </a:r>
          </a:p>
          <a:p>
            <a:pPr marL="0" indent="0">
              <a:buNone/>
            </a:pPr>
            <a:r>
              <a:rPr lang="en-GB" sz="7400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49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532</Words>
  <Application>Microsoft Office PowerPoint</Application>
  <PresentationFormat>On-screen Show (4:3)</PresentationFormat>
  <Paragraphs>120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Enterprise Zones as example</vt:lpstr>
      <vt:lpstr>Types of interpretation by Economic Development Agencies, Chambers of Commerce, LEPs, politicians, consultants and press</vt:lpstr>
      <vt:lpstr>Some sources of exaggeration </vt:lpstr>
      <vt:lpstr>“Bigger cities have not grown faster” R. Martin, Cambridge University Annual average % change, 1981-2011, 63 Primary Urban Areas, GB, ranked </vt:lpstr>
      <vt:lpstr>Travel-to-work of 8 Core Cities of England, 1981-2011, thousands</vt:lpstr>
      <vt:lpstr>PowerPoint Presentation</vt:lpstr>
      <vt:lpstr>Change in FTEs for 10 City Regions, 2008-14,  % for period (Townsend &amp; Champion) </vt:lpstr>
      <vt:lpstr>The truth about the Core Cities group</vt:lpstr>
      <vt:lpstr>Need for an Inter-Departmental Code of Conduct; BIS, DfT,CLG,DfE at al. Forward Estimates of Employment Gains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</dc:creator>
  <cp:lastModifiedBy>Private</cp:lastModifiedBy>
  <cp:revision>72</cp:revision>
  <dcterms:created xsi:type="dcterms:W3CDTF">2015-02-09T12:30:21Z</dcterms:created>
  <dcterms:modified xsi:type="dcterms:W3CDTF">2015-10-05T13:52:48Z</dcterms:modified>
</cp:coreProperties>
</file>